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ink/ink1.xml" ContentType="application/inkml+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ink/ink2.xml" ContentType="application/inkml+xml"/>
  <Override PartName="/ppt/tags/tag30.xml" ContentType="application/vnd.openxmlformats-officedocument.presentationml.tags+xml"/>
  <Override PartName="/ppt/tags/tag31.xml" ContentType="application/vnd.openxmlformats-officedocument.presentationml.tags+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17"/>
  </p:notesMasterIdLst>
  <p:handoutMasterIdLst>
    <p:handoutMasterId r:id="rId118"/>
  </p:handoutMasterIdLst>
  <p:sldIdLst>
    <p:sldId id="285" r:id="rId2"/>
    <p:sldId id="477" r:id="rId3"/>
    <p:sldId id="292" r:id="rId4"/>
    <p:sldId id="450" r:id="rId5"/>
    <p:sldId id="316" r:id="rId6"/>
    <p:sldId id="323" r:id="rId7"/>
    <p:sldId id="383" r:id="rId8"/>
    <p:sldId id="384" r:id="rId9"/>
    <p:sldId id="385" r:id="rId10"/>
    <p:sldId id="462" r:id="rId11"/>
    <p:sldId id="451" r:id="rId12"/>
    <p:sldId id="452" r:id="rId13"/>
    <p:sldId id="453" r:id="rId14"/>
    <p:sldId id="454" r:id="rId15"/>
    <p:sldId id="455" r:id="rId16"/>
    <p:sldId id="456" r:id="rId17"/>
    <p:sldId id="457" r:id="rId18"/>
    <p:sldId id="459" r:id="rId19"/>
    <p:sldId id="460" r:id="rId20"/>
    <p:sldId id="458" r:id="rId21"/>
    <p:sldId id="381" r:id="rId22"/>
    <p:sldId id="382" r:id="rId23"/>
    <p:sldId id="325" r:id="rId24"/>
    <p:sldId id="373" r:id="rId25"/>
    <p:sldId id="461" r:id="rId26"/>
    <p:sldId id="324" r:id="rId27"/>
    <p:sldId id="318" r:id="rId28"/>
    <p:sldId id="386" r:id="rId29"/>
    <p:sldId id="328" r:id="rId30"/>
    <p:sldId id="387" r:id="rId31"/>
    <p:sldId id="329" r:id="rId32"/>
    <p:sldId id="374" r:id="rId33"/>
    <p:sldId id="330" r:id="rId34"/>
    <p:sldId id="375" r:id="rId35"/>
    <p:sldId id="331" r:id="rId36"/>
    <p:sldId id="343" r:id="rId37"/>
    <p:sldId id="344" r:id="rId38"/>
    <p:sldId id="345" r:id="rId39"/>
    <p:sldId id="364" r:id="rId40"/>
    <p:sldId id="394" r:id="rId41"/>
    <p:sldId id="388" r:id="rId42"/>
    <p:sldId id="389" r:id="rId43"/>
    <p:sldId id="396" r:id="rId44"/>
    <p:sldId id="390" r:id="rId45"/>
    <p:sldId id="391" r:id="rId46"/>
    <p:sldId id="395" r:id="rId47"/>
    <p:sldId id="392" r:id="rId48"/>
    <p:sldId id="393" r:id="rId49"/>
    <p:sldId id="397" r:id="rId50"/>
    <p:sldId id="398" r:id="rId51"/>
    <p:sldId id="399" r:id="rId52"/>
    <p:sldId id="401" r:id="rId53"/>
    <p:sldId id="363" r:id="rId54"/>
    <p:sldId id="347" r:id="rId55"/>
    <p:sldId id="402" r:id="rId56"/>
    <p:sldId id="403" r:id="rId57"/>
    <p:sldId id="463" r:id="rId58"/>
    <p:sldId id="464" r:id="rId59"/>
    <p:sldId id="465" r:id="rId60"/>
    <p:sldId id="466" r:id="rId61"/>
    <p:sldId id="467" r:id="rId62"/>
    <p:sldId id="468" r:id="rId63"/>
    <p:sldId id="469" r:id="rId64"/>
    <p:sldId id="470" r:id="rId65"/>
    <p:sldId id="471" r:id="rId66"/>
    <p:sldId id="472" r:id="rId67"/>
    <p:sldId id="473" r:id="rId68"/>
    <p:sldId id="474" r:id="rId69"/>
    <p:sldId id="475" r:id="rId70"/>
    <p:sldId id="476" r:id="rId71"/>
    <p:sldId id="349" r:id="rId72"/>
    <p:sldId id="432" r:id="rId73"/>
    <p:sldId id="404" r:id="rId74"/>
    <p:sldId id="405" r:id="rId75"/>
    <p:sldId id="434" r:id="rId76"/>
    <p:sldId id="435" r:id="rId77"/>
    <p:sldId id="436" r:id="rId78"/>
    <p:sldId id="437" r:id="rId79"/>
    <p:sldId id="438" r:id="rId80"/>
    <p:sldId id="447" r:id="rId81"/>
    <p:sldId id="439" r:id="rId82"/>
    <p:sldId id="406" r:id="rId83"/>
    <p:sldId id="429" r:id="rId84"/>
    <p:sldId id="418" r:id="rId85"/>
    <p:sldId id="410" r:id="rId86"/>
    <p:sldId id="448" r:id="rId87"/>
    <p:sldId id="431" r:id="rId88"/>
    <p:sldId id="422" r:id="rId89"/>
    <p:sldId id="423" r:id="rId90"/>
    <p:sldId id="411" r:id="rId91"/>
    <p:sldId id="365" r:id="rId92"/>
    <p:sldId id="366" r:id="rId93"/>
    <p:sldId id="449" r:id="rId94"/>
    <p:sldId id="424" r:id="rId95"/>
    <p:sldId id="354" r:id="rId96"/>
    <p:sldId id="355" r:id="rId97"/>
    <p:sldId id="356" r:id="rId98"/>
    <p:sldId id="440" r:id="rId99"/>
    <p:sldId id="442" r:id="rId100"/>
    <p:sldId id="443" r:id="rId101"/>
    <p:sldId id="357" r:id="rId102"/>
    <p:sldId id="444" r:id="rId103"/>
    <p:sldId id="358" r:id="rId104"/>
    <p:sldId id="359" r:id="rId105"/>
    <p:sldId id="360" r:id="rId106"/>
    <p:sldId id="361" r:id="rId107"/>
    <p:sldId id="362" r:id="rId108"/>
    <p:sldId id="320" r:id="rId109"/>
    <p:sldId id="321" r:id="rId110"/>
    <p:sldId id="322" r:id="rId111"/>
    <p:sldId id="445" r:id="rId112"/>
    <p:sldId id="308" r:id="rId113"/>
    <p:sldId id="441" r:id="rId114"/>
    <p:sldId id="295" r:id="rId115"/>
    <p:sldId id="303" r:id="rId116"/>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4624" autoAdjust="0"/>
  </p:normalViewPr>
  <p:slideViewPr>
    <p:cSldViewPr>
      <p:cViewPr>
        <p:scale>
          <a:sx n="60" d="100"/>
          <a:sy n="60" d="100"/>
        </p:scale>
        <p:origin x="-1397" y="-10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 xmlns:a16="http://schemas.microsoft.com/office/drawing/2014/main" id="{B1D5A4E5-9068-44F6-88C0-0C7374827655}"/>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0" fontAlgn="auto" hangingPunct="0">
              <a:spcBef>
                <a:spcPts val="0"/>
              </a:spcBef>
              <a:spcAft>
                <a:spcPts val="0"/>
              </a:spcAft>
              <a:defRPr sz="1200">
                <a:latin typeface="Times New Roman" panose="02020603050405020304" pitchFamily="18" charset="0"/>
              </a:defRPr>
            </a:lvl1pPr>
          </a:lstStyle>
          <a:p>
            <a:pPr>
              <a:defRPr/>
            </a:pPr>
            <a:r>
              <a:rPr lang="en-IN" altLang="en-US"/>
              <a:t>St. Francis Institute Of Technology</a:t>
            </a:r>
          </a:p>
        </p:txBody>
      </p:sp>
      <p:sp>
        <p:nvSpPr>
          <p:cNvPr id="10243" name="Rectangle 3">
            <a:extLst>
              <a:ext uri="{FF2B5EF4-FFF2-40B4-BE49-F238E27FC236}">
                <a16:creationId xmlns="" xmlns:a16="http://schemas.microsoft.com/office/drawing/2014/main" id="{7E8C6D6C-953D-4077-A511-1EA4932AC67E}"/>
              </a:ext>
            </a:extLst>
          </p:cNvPr>
          <p:cNvSpPr>
            <a:spLocks noGrp="1" noChangeArrowheads="1"/>
          </p:cNvSpPr>
          <p:nvPr>
            <p:ph type="dt" sz="quarter"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0" fontAlgn="auto" hangingPunct="0">
              <a:spcBef>
                <a:spcPts val="0"/>
              </a:spcBef>
              <a:spcAft>
                <a:spcPts val="0"/>
              </a:spcAft>
              <a:defRPr sz="1200">
                <a:latin typeface="Times New Roman" panose="02020603050405020304" pitchFamily="18" charset="0"/>
              </a:defRPr>
            </a:lvl1pPr>
          </a:lstStyle>
          <a:p>
            <a:pPr>
              <a:defRPr/>
            </a:pPr>
            <a:endParaRPr lang="en-IN" altLang="en-US"/>
          </a:p>
        </p:txBody>
      </p:sp>
      <p:sp>
        <p:nvSpPr>
          <p:cNvPr id="10244" name="Rectangle 4">
            <a:extLst>
              <a:ext uri="{FF2B5EF4-FFF2-40B4-BE49-F238E27FC236}">
                <a16:creationId xmlns="" xmlns:a16="http://schemas.microsoft.com/office/drawing/2014/main" id="{B64E5678-3A6F-4D9E-A6FE-DA66D798908B}"/>
              </a:ext>
            </a:extLst>
          </p:cNvPr>
          <p:cNvSpPr>
            <a:spLocks noGrp="1" noChangeArrowheads="1"/>
          </p:cNvSpPr>
          <p:nvPr>
            <p:ph type="ftr" sz="quarter" idx="2"/>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0" fontAlgn="auto" hangingPunct="0">
              <a:spcBef>
                <a:spcPts val="0"/>
              </a:spcBef>
              <a:spcAft>
                <a:spcPts val="0"/>
              </a:spcAft>
              <a:defRPr sz="1200">
                <a:latin typeface="Times New Roman" panose="02020603050405020304" pitchFamily="18" charset="0"/>
              </a:defRPr>
            </a:lvl1pPr>
          </a:lstStyle>
          <a:p>
            <a:pPr>
              <a:defRPr/>
            </a:pPr>
            <a:r>
              <a:rPr lang="en-IN" altLang="en-US"/>
              <a:t>Department Of Information Technology</a:t>
            </a:r>
          </a:p>
        </p:txBody>
      </p:sp>
      <p:sp>
        <p:nvSpPr>
          <p:cNvPr id="10245" name="Rectangle 5">
            <a:extLst>
              <a:ext uri="{FF2B5EF4-FFF2-40B4-BE49-F238E27FC236}">
                <a16:creationId xmlns="" xmlns:a16="http://schemas.microsoft.com/office/drawing/2014/main" id="{736EDEFD-CFAE-4C64-934D-8A5E6CF43071}"/>
              </a:ext>
            </a:extLst>
          </p:cNvPr>
          <p:cNvSpPr>
            <a:spLocks noGrp="1" noChangeArrowheads="1"/>
          </p:cNvSpPr>
          <p:nvPr>
            <p:ph type="sldNum" sz="quarter" idx="3"/>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0" fontAlgn="auto" hangingPunct="0">
              <a:spcBef>
                <a:spcPts val="0"/>
              </a:spcBef>
              <a:spcAft>
                <a:spcPts val="0"/>
              </a:spcAft>
              <a:defRPr sz="1200">
                <a:latin typeface="Times New Roman" panose="02020603050405020304" pitchFamily="18" charset="0"/>
              </a:defRPr>
            </a:lvl1pPr>
          </a:lstStyle>
          <a:p>
            <a:pPr>
              <a:defRPr/>
            </a:pPr>
            <a:fld id="{4275A481-3DCD-4C10-891D-58D063D98C07}" type="slidenum">
              <a:rPr lang="en-IN" altLang="en-US"/>
              <a:pPr>
                <a:defRPr/>
              </a:pPr>
              <a:t>‹#›</a:t>
            </a:fld>
            <a:endParaRPr lang="en-I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22-02-10T08:06:09.276"/>
    </inkml:context>
    <inkml:brush xml:id="br0">
      <inkml:brushProperty name="width" value="0.05292" units="cm"/>
      <inkml:brushProperty name="height" value="0.05292" units="cm"/>
      <inkml:brushProperty name="color" value="#FF0000"/>
    </inkml:brush>
  </inkml:definitions>
  <inkml:trace contextRef="#ctx0" brushRef="#br0">2530 7466,'0'0,"0"0,25 0,-25 0,49 0,1 0,-25 0,0 0,24 0,-24 0,0 0,25 0,24 0,-24 0,49 0,-50 0,1 0,0 0,49 0,-74 0,24 0,-24 0,49 0,-49 0,50 0,-1 0,-24 0,24 0,1 0,-1 0,0 0,-24 0,-25 0,24 0,-24 0,-25 0,50 0,-50 0,25 0,-25 0,49 0,-49 0,25 0,25 0,-26 0,1 0,0 0,0 0,0 0,-1 0,1 0,50 0,-75 0,24 0,26 0,-50 0,50 0,-26 25,1-25,0 0,0 25,0-25,-25 0,25 0,-25 0,24 0</inkml:trace>
  <inkml:trace contextRef="#ctx0" brushRef="#br0" timeOffset="1680.0961">5531 7615,'25'0,"0"0,49 0,-49 0,50 0,-1 0,1 0,-26 0,50 25,-24-25,49 0,-50 0,-49 0,49 0,-49 0,0 0,0 0,-25 0</inkml:trace>
  <inkml:trace contextRef="#ctx0" brushRef="#br0" timeOffset="4688.2682">6672 7565,'0'0,"0"0,0 0,25 0,0 0,0 0,-25 0,25 0,-1 0,1 0,0 0,0 0,0 0,-25 0,49 25,-49-25,25 0,-25 0,25 0,0 0,0 0,-1 0,1 0,0 0,0 0,-25 0,25 0</inkml:trace>
  <inkml:trace contextRef="#ctx0" brushRef="#br0" timeOffset="6424.3675">8682 7590,'24'0,"51"0,-75 0,49 0,1 0,24 0,-74 0,25 0,0 0,0 0,-25 25,25-25,0 0,-1 0,1 0,25 25,-25 0,24-25,-24 0,0 0,0 0,-25 0,49 24,-49-24,25 0,-25 0,25 0</inkml:trace>
  <inkml:trace contextRef="#ctx0" brushRef="#br0" timeOffset="29536.6894">17711 6921,'0'-25,"-25"25,25 0,-50 0,25-25,-24 0,-1 25,25 0,0 0,1 0,-1 0,0 0,0 0,-24 0,24 0,25 0,-50 0,50 0,-49 25,49-25,-25 50,0-50,0 24,25 26,-49-25,49 0,0-1,-25 1,25 0,0 0,0 0,0-1,0 1,0 0,0 0,25 0,-1-1,26 1,-50 0,99 25,-49-1,-1-49,-24 50,25-50,-50 25,25-25,-1 24,1-24,0 0,0 25,-25-25,25 0,0 0,-1 0,1 0,0 0,0 0,0 0,-1 0,-24 0,25 0,0 0,0 0,-25 0,25 0,-1 0,1 0,-25 0,25 0,0 0,0 0,-25 0,24 0,-24 0,25 0,0 0,25-25,-26 1,1-1,0 0,-25 25,25 0,0-50,24 50,-49-24,25-26,-25 25,0-24,0-1,0 25,0 0,0 25,0-24,0-26,0 50,0-50,0 50,-25-24,25 24,-25-25,1 25,-1-50,25 50,-50-25,25 1,-24-1,24 25,0-25,25 25,-25 0,1 0,-1-25,25 25,-25 0,0 0,0 0,25 0,-49 0,24 0,25 0,-25 0,0 0,1 0,24 0,-25 0,0 0,0 0</inkml:trace>
  <inkml:trace contextRef="#ctx0" brushRef="#br0" timeOffset="33807.9335">19943 7541,'0'0,"0"0,50 0,-50 0,24 0,-24 0,50 0,-50 0,25 0,-25 0,49 0,1 0,-25 0,0 0,-25 0,49 0,-24 0,-25 0,50 0,-26 0,-24 0,25 0,0 0,0 0,-25 0,49-25,-49 0,25 0,0 25,-25-25,0 1,0-26,0 25,0-24,0 24,0 0,0-25,-50 26,50-1,-24 25,-26-50,25 50,25-25,-49-24,24 24,0 0,-25 0,26-99,-1 124,0-74,25 24,0 25,0 25,0-24,-25-1,25 25,0-25,0 25,-25-25,1 25,24 0,-25 0,0 0,0 0,25 0,-25 0,1 25,-1-25,25 25,-50 0,25-25,25 24,-24-24,-1 25,-25 25,1-1,24-24,25-25,-25 25,0 25,0-25,25-1,-24 1,24 0,0 25,0-50,0 24,0 1,0-25,0 25,0 0,0 0,0-25,0 24,0 1,0 0,0-25,0 25,49 0,-49-1,25-24,0 0,-25 0,25 25,-1-25,1 0,-25 25,25 0,-25-25,25 0,-25 25</inkml:trace>
  <inkml:trace contextRef="#ctx0" brushRef="#br0" timeOffset="38297.1902">16619 9872,'0'25,"0"0,75 0,-51-25,1 0,0 24,49-24,-74 0,25 0,25 0,-50 0,49 0,26 0,-50 0,24 0,1 0,-1 0,1 0,-50 0,50 0,-1 0,-49 0,25 0,0 0,0 0,-25 0,24 0,26 0,-25 0,-25 0,25 0,24 0,-49 0,25 0,0 0,0 0,0-24,-25 24,24 0,1-25,50 0,-51 25,1-50,0 50,25-24,-26 24,26-25,-25-25,0 50,-25-25,49 1,-49-1,25 25,-25-50,0 50,0-25,0-24,0 24,-25-25,-74 1,49 24,1 0,-75-49,99 49,-74-25,49 26,-49-51,49 75,25-25,1 1,-1 24,0 0,25 0,-25 0,0 0,1 0,24 0,-50 0,25 0,25 0,-74 0,49 0,25 0,-50 0,26 0,-51 0,50 24,-24 26,-1-25,25 0,-24-1,49-24,-50 50,25-50,25 25,-49 0,24 24,-25-24,50 0,-49 0,24-1,0 51,25-75,-25 25,25-1,0 1,0-25,25 25,25 0</inkml:trace>
  <inkml:trace contextRef="#ctx0" brushRef="#br0" timeOffset="39496.259">18852 10071</inkml:trace>
  <inkml:trace contextRef="#ctx0" brushRef="#br0" timeOffset="42424.4266">18678 10071,'0'0,"25"0,24 0,1 0,-25 0,0 0,24 0,1 0,-50 0,49 0,-49 0,25 0,-25 0,50 0,-50 0,25 0,24 0,-24 0,0 0,0 0,-1 0,1 0,25 0,-25 0,24 0,-24 0,25 0,-26 0,1 0,0 0,-25 0,50 0,-25 0,-1 0,26 0,-50 0,25 0,0 0,-1 0,1 0,-25 0,25 0,0 0,0 0,-25 0,74 0,-49 0,24 0,-24 0,0-25,0 25,-25 0,49 0,-24-25,0 25,0 0,0 0,-1 0,-24 0,50-25,0 25,-50 0,49 0,1 0,-25-25,-1 25,-24 0,25 0,0 0,0 0,0-49,-1 49,1 0,0 0,0 0,25 0,-1 0,1-25,-1 0,-24 25,50-25,-26 1,1 24,-50 0,74 0,-49-25,25 25,-50 0,24 0,-24 0,50 0,-50 0,25 0,-25 0,25 0,-25 0,49 0,1 0,-50 0,25 0,-1 0,26-25,-50 25,25 0,0 0,-1 0,-24 0,25-25,0 25,0 0,-25-25,25 25,-25 0,25 0,-1 0,-24-24,25 24,-25-25,50 0,-50 0,0 25,0-25,0-24,0 24,0 25,0-50,0 26,0 24,0-50,-25 25,0 0,0 1,25-1,-24 25,-1-25,25 25,-25 0,25 0,-25-25,-25 0,50 25,-24-24,-1 24,0 0,25 0,-25 0,-24 0,24 0,25 0,-50 0,25 0,-24 0,-1 0,-24 0,-1 0,1 0,-25 0,-50 0,75 0,49 0,-75 0,51 0,-1 0,-24 0,49 0,-25 0,26 0,-51 0,50 0,-24 0,24 0,-25 24,26-24,-26 0,25 0,-24 0,49 0,-50 0,50 0,-50 0,26 0,24 25,-50-25,0 0,-24 0,74 0,-50 0,1 0,-1 0,25 0,-24 0,24 0,-50 0,51 0,-26 0,-24 0,49 0,0 0,-49 0,24 0,0 25,1-25,-1 0,1 25,24-25,-50 0,26 25,24-25,0 0,-49 24,74-24,-25 0,0 0,0 0,-24 0,24 25,0 0,-49 0,74-25,-50 49,25-49,0 0,25 25,-49-25,49 25,-25 0,25-25,-25 25,25-1,-25 1,1 0,24 0,0 0,0-25,0 24,0 1,0 0,0-25,0 25,0 0,0-1,0-24,24 25,1 0,-25 0,25-25,-25 25,25-1,0-24,24 25,-49 0,25-25,0 0,0 0,-25 0,24 25,-24-25,25 0,-25 0</inkml:trace>
  <inkml:trace contextRef="#ctx0" brushRef="#br0" timeOffset="45000.5738">15825 14833,'0'0,"0"0,25 0,0 0,0 0,0 0,24 0,-49 0,50 0,-1 0,1 0,-50 0,50 0,-26 0,1 0,50 0,-75 0,24 0,26 0,-50 0,25 0,0 0,0 0,-25-25,24 25,-24-24,50 24,-25 0,0-25,24 0,-49 0,25 25,-25-49,50 49,-50-25,24-25,-24-24,0 49,0-25,0-24,0 24,0 50,0-74,-49 49,49 0,-50 25,-49-49,25 24,24 25,-49-25,-1-25,1 26,0-1,-25 25,50 0,-1-25,26 25,-1 0,-24 0,-1 0,50 0,-24 0,-1 25,-24 24,49-24,-25 25,1-1,24-24,25 25,-25-25,25-1,0 51,0-75,-25 50,25-26,0-24,0 25,0-25,0 50,50-1</inkml:trace>
  <inkml:trace contextRef="#ctx0" brushRef="#br0" timeOffset="48032.7472">17686 14833,'0'25,"0"-25,25 0,-1 0,-24 0,50 25,-25-25,-25 0,49 0,-49 0,25 0,-25 0,50 0,-50 0,25 0,-25 0,49 0,1 0,-1 0,-49 0,25 0,25 0,-25 0,-1 0,1 0,0 0,25 0,-1 0,1 0,24 0,-24 0,0 0,24 0,-24 0,-1 25,-24-25,49 0,-49 24,0-24,25 0,-1 25,-24-25,0 0,-25 0,49 0,-24 0,50 0,-51 0,51 0,-26 0,1 0,49 0,-49 0,-25-25,49 25,-24 0,49-24,-49 24,-1 0,26-25,-26 25,-24 0,0 0,24 0,-49 0,50-50,-50 50,25 0,-25 0,25-25,24 25,-24-49,0 24,0 0,-1 25,-24-25,0 1,0-26,25 50,0-25,-25 25,25-25,0 1,-1-1,-24 25,25-25,0 0,25-24,-50 24,0 0,0 25,0-25,0 0,0 0,0 25,0-24,-25-1,25 0,-25 25,25-25,-25 25,-24-49,24 49,-25-25,25 25,-24-25,-26 0,1 0,49 1,-49 24,-1 0,-24 0,-25 0,0 0,-25 0,-24 0,73 0,-98 24,-25-24,99 25,0-25,0 0,49 0,-24 0,25 0,-1 0,26 0,-26 0,75 0,-49 0,-1 25,50-25,-50 0,1 0,-1 25,50-25,-49 0,-26 0,50 25,1-1,-51-24,25 25,26-25,-76 50,100-50,-24 0,24 0,-25 0,25 25,-25-25,0 24,25-24,-25 25,-24 0,49 25,0-25,0 49,0-74,0 25,0 24,25-24,-25 25,24-1,26-24,-25 25,0-25,-1-1,-24-24,25 25,-25 0,0 0,25-25,-25 25,25-25,-25 24,25-24,-1 0,1 0,0 25,0-25,-25 0,25 25,0-25,-1 0,-24 0</inkml:trace>
  <inkml:trace contextRef="#ctx0" brushRef="#br0" timeOffset="59073.3788">3820 8285,'-25'0,"25"0,0 25,0-1,-25 1,25 0,0 0,0 24,0-49,0 50,0-25,0 0,0-1,0 1,0 0,0 0,0 24,0-24,0 25,0-25,0-1,0 1,0-25,0 25,0 0,0 24,0 26,0-75,0 25,0 24,0-49,0 50,0-25,0 24,0 1,0-25,0 24,0-24,0 25,0-1,0 1,-49-25,49 24,0-24,0 0,0 25,0 49,-25-50,25 1,0-25,0 24,-25-49,25 25,0 50,0-75,0 25,0 24,-25-24,25 0,-25 24,25 1,0-50,0 25,0 0,0-1,0 1,0 0,0 0,0 24,0 1,0-25,0-25,0 49,0-24,0 25,0-25,0 49,0-49,0 24,0-24,0 25,0-1,0 1,0-25,0 24,0 1,0 0,0-25,0-1,0 26,0-25,0 0,0 24,0-24,0 25,0-1,0-24,0 0,0 24,0 1,25 24,-25-24,0-25,0 49,0-74,25 25,-25 49,0-74,0 50,0-25,0 0,0-1,50 26,-50-50,0 50,0-25,0-25,0 49,0-24,0 0,0 24,0-49,0 25,0 0,0 0,0 0,0-1,0 1,0-25,0 25,0 0,0 0,0 49,0-49,25-25,-25 49,0-49,0 25,0-25,0 50,0-50,0 25,0-25,0 49,0-49,0 25,0-25,0 50,0-50,0 49,0 1,0-50,0 25,0-1,0 1,0-25,0 0,-75 0,50-99</inkml:trace>
  <inkml:trace contextRef="#ctx0" brushRef="#br0" timeOffset="64752.7035">17016 7193,'25'25,"-25"-25,0 25,0-25,-25 50,25-50,0 24,-25 1,25 25,-25-1,1-24,-1 0,0 25,25-26,0 1,-25 25,0-25,25-1,0 26,0-50,0 25,0 24,0-24,0 0,0 0,-24 0,24 24,0 1,0 0,0-26,0 51,0-50,0 49,0-24,0-26,0 1,0 0,0 25,0-50,0 24,-25 26,25-50,0 50,0-50,0 24,-25 1,25 0,-25 25,25-1,0-24,0 49,-49-24,24 0,25-26,0 26,0-25,0 49,0-49,0 25,-25 24,25-49,0 25,0-26,0 51,0-75,-25 49,25 1,0-50,0 50,0-1,0 1,0-1,0 1,0-25,0 24,0-24,0-25,0 50,0-1,0-24,0 0,0 50,0-75,0 74,0-74,0 50,0-1,0-24,0 0,0 24,0 1,0-25,0 0,0 24,0 26,-25-1,25 0,-24 1,-1 24,25-49,0-1,-25 26,25-51,0 26,0-50,-25 50,25-25,0-25,0 49,0-24,-25 0,25 0,0 24,0-24,-49 74,24-99,25 50,0-1,0-24,0 0,-25 0,25 24,-25-24,0 0,25-25,0 25,0-25,0 25,0-1,-24 26,24-50,-50 74,50-49,-25 50,0-51,-24 51,49-25,0-26,-50 26,25 0,25-50,0 49,-24-49,24 25,-25 25,25-26,-25 1,25 0,-25 0,25 0,-25-1,25 1,0-25,0 25,-24 0,24 0,-25-1,25 1,0 0,-25 0,25 0,0-25,0 49,-25-49,0 50,25-50,0 25,-24 24,24-49,0 50,-50-25,50-1,0-24,0 25,-25-25,25 25,0-25,0 25,-25 0,25 0,-24-1,-1 1,25 25,0-50,-25 49,25-24,0 0,-25-25,0 25,25-25,0 49,-24-49,24 25,0 0,-25 0,0-25,25 25,0-1,-25 1,25-25,0 25,-25-25,25 25,0 0,0-25,0 24,0-24,0 25,-24 0,24 0,0 0,0-1,0 26,-25-25,25 0,0-1,0-24,0 50,0-25,0 0,-25-25,25 24,0 1,0 0,0-25,0 25,0 0,0-25,0 24,0 1,0 0,0-25,0 25,0 0,0 0,0-25,0 24,0 1,0 0,-25-25,25 25,0 0,0-1,0-24,0 25,0 0,0 0,0-25,0 25,0-1,0 1</inkml:trace>
</inkml:ink>
</file>

<file path=ppt/ink/ink2.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22-02-10T08:51:59.350"/>
    </inkml:context>
    <inkml:brush xml:id="br0">
      <inkml:brushProperty name="width" value="0.05292" units="cm"/>
      <inkml:brushProperty name="height" value="0.05292" units="cm"/>
      <inkml:brushProperty name="color" value="#FF0000"/>
    </inkml:brush>
  </inkml:definitions>
  <inkml:trace contextRef="#ctx0" brushRef="#br0">8880 3597,'99'24,"100"1,74-25,74 0,-49 0,-1 0,50 0,-99 0,25 0,-99 0,24 0,26 0,-51 0,1 0,-75 0,0-49,-74 49,0 0,0 0</inkml:trace>
  <inkml:trace contextRef="#ctx0" brushRef="#br0" timeOffset="2816.1611">18604 3497,'24'0,"1"0,-25 0,25 0,0 0,-25 0,25 0,-1 0,1 0,-25 0,25 0,0 0,0-24,-25 24,24 0,1 0,0 0,-25 0,25 0,24 0,-24 0,-25 0,25 0,25 0,-50 0,74 0,0 0,-49 0,25 0,-25 24,24-24,1 0,-50 0,49 0,1 25,-25-25,0 0,-25 0,25 0,24 0,-24 0,0 0,24 0,-49 0,25 0,0 0,0 0,-25 0,74 25,-74-25,50 0,-50 0,49 0,-24 0,0 25,0-25,24 0,-49 0,50 0,-25 0,0 0,-1 0,26 0,-50 0,50 0,-26 0,26 0,-50 0,50 0,-1 0,-24 0,25 0,-1 0,26 0,-75 0,49 0,-24 0,50 0,-51 0,26 0,-25 0,24 0,-49 0,25 0</inkml:trace>
  <inkml:trace contextRef="#ctx0" brushRef="#br0" timeOffset="5096.2915">8037 4440,'49'0,"-24"0,25 25,-1-25,26 0,49 0,25 49,-75-49,0 0,26 0,-76 0,76 0,-51 0,-24 0,25 0,-25 0,-1 0,26 0,-25 25,49-25,-24 25,-25-25,24 0,1 0,-25 0,24 0,-24 0,25 0,-1 0,1 0,24 0,-24 0,49 0,-49 0,-1 0,26 0,-50 0,24 0,1 0,49 0,-25 0,50 0,-49 0,24 0,-25 0,-24 0,0 0,-50 0,24 50</inkml:trace>
  <inkml:trace contextRef="#ctx0" brushRef="#br0" timeOffset="11767.6731">13221 3646,'-25'-25,"25"25,0-24,25 24,25 0,-26 0,26 0,-25-25,0 25,-1 0,1 0,0 0,25-25,-50 25,49 0,-24 0,0 0,0-25,-25 25,49 0,1 0,-50-25,49 25,1 0,-25 0,24 0,1 0,-25 0,0 0,49 0,-24-24,-1 24,-24 0,-25 0,25 0,24-25,-49 25,50 0,-50 0,25 0,25 0,-50 0,24 0,1 0,0 0,-25 0,25 0,0 0,-1 0,-24 0,50 0,-25 0,0 0,-25 0,24 0,26 0,-50 0,25 0</inkml:trace>
</inkml:ink>
</file>

<file path=ppt/ink/ink3.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22-02-10T08:59:36.694"/>
    </inkml:context>
    <inkml:brush xml:id="br0">
      <inkml:brushProperty name="width" value="0.05292" units="cm"/>
      <inkml:brushProperty name="height" value="0.05292" units="cm"/>
      <inkml:brushProperty name="color" value="#FF0000"/>
    </inkml:brush>
  </inkml:definitions>
  <inkml:trace contextRef="#ctx0" brushRef="#br0">12626 13915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a:extLst>
              <a:ext uri="{FF2B5EF4-FFF2-40B4-BE49-F238E27FC236}">
                <a16:creationId xmlns="" xmlns:a16="http://schemas.microsoft.com/office/drawing/2014/main" id="{1A6CEE43-677D-4888-BC22-4CB894934213}"/>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0" fontAlgn="auto" hangingPunct="0">
              <a:spcBef>
                <a:spcPts val="0"/>
              </a:spcBef>
              <a:spcAft>
                <a:spcPts val="0"/>
              </a:spcAft>
              <a:defRPr sz="1200">
                <a:latin typeface="Times New Roman" panose="02020603050405020304" pitchFamily="18" charset="0"/>
              </a:defRPr>
            </a:lvl1pPr>
          </a:lstStyle>
          <a:p>
            <a:pPr>
              <a:defRPr/>
            </a:pPr>
            <a:r>
              <a:rPr lang="en-IN" altLang="en-US"/>
              <a:t>St. Francis Institute Of Technology</a:t>
            </a:r>
          </a:p>
        </p:txBody>
      </p:sp>
      <p:sp>
        <p:nvSpPr>
          <p:cNvPr id="8195" name="Rectangle 3">
            <a:extLst>
              <a:ext uri="{FF2B5EF4-FFF2-40B4-BE49-F238E27FC236}">
                <a16:creationId xmlns="" xmlns:a16="http://schemas.microsoft.com/office/drawing/2014/main" id="{C842C710-261F-4AD4-BC65-FFACCADB81CE}"/>
              </a:ext>
            </a:extLst>
          </p:cNvPr>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0" fontAlgn="auto" hangingPunct="0">
              <a:spcBef>
                <a:spcPts val="0"/>
              </a:spcBef>
              <a:spcAft>
                <a:spcPts val="0"/>
              </a:spcAft>
              <a:defRPr sz="1200">
                <a:latin typeface="Times New Roman" panose="02020603050405020304" pitchFamily="18" charset="0"/>
              </a:defRPr>
            </a:lvl1pPr>
          </a:lstStyle>
          <a:p>
            <a:pPr>
              <a:defRPr/>
            </a:pPr>
            <a:endParaRPr lang="en-IN" altLang="en-US"/>
          </a:p>
        </p:txBody>
      </p:sp>
      <p:sp>
        <p:nvSpPr>
          <p:cNvPr id="2052" name="Rectangle 4">
            <a:extLst>
              <a:ext uri="{FF2B5EF4-FFF2-40B4-BE49-F238E27FC236}">
                <a16:creationId xmlns="" xmlns:a16="http://schemas.microsoft.com/office/drawing/2014/main" id="{1BF0F8C2-44FA-4FE8-BA3E-2BA9BFB735F7}"/>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197" name="Rectangle 5">
            <a:extLst>
              <a:ext uri="{FF2B5EF4-FFF2-40B4-BE49-F238E27FC236}">
                <a16:creationId xmlns="" xmlns:a16="http://schemas.microsoft.com/office/drawing/2014/main" id="{55AD9CB0-8A06-432C-AE14-60D0636363DD}"/>
              </a:ext>
            </a:extLst>
          </p:cNvPr>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IN" altLang="en-US" noProof="0"/>
              <a:t>Click to edit Master text styles</a:t>
            </a:r>
          </a:p>
          <a:p>
            <a:pPr lvl="1"/>
            <a:r>
              <a:rPr lang="en-IN" altLang="en-US" noProof="0"/>
              <a:t>Second level</a:t>
            </a:r>
          </a:p>
          <a:p>
            <a:pPr lvl="2"/>
            <a:r>
              <a:rPr lang="en-IN" altLang="en-US" noProof="0"/>
              <a:t>Third level</a:t>
            </a:r>
          </a:p>
          <a:p>
            <a:pPr lvl="3"/>
            <a:r>
              <a:rPr lang="en-IN" altLang="en-US" noProof="0"/>
              <a:t>Fourth level</a:t>
            </a:r>
          </a:p>
          <a:p>
            <a:pPr lvl="4"/>
            <a:r>
              <a:rPr lang="en-IN" altLang="en-US" noProof="0"/>
              <a:t>Fifth level</a:t>
            </a:r>
          </a:p>
        </p:txBody>
      </p:sp>
      <p:sp>
        <p:nvSpPr>
          <p:cNvPr id="8198" name="Rectangle 6">
            <a:extLst>
              <a:ext uri="{FF2B5EF4-FFF2-40B4-BE49-F238E27FC236}">
                <a16:creationId xmlns="" xmlns:a16="http://schemas.microsoft.com/office/drawing/2014/main" id="{B9380C90-692F-464E-A749-351185B2A1AE}"/>
              </a:ext>
            </a:extLst>
          </p:cNvPr>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0" fontAlgn="auto" hangingPunct="0">
              <a:spcBef>
                <a:spcPts val="0"/>
              </a:spcBef>
              <a:spcAft>
                <a:spcPts val="0"/>
              </a:spcAft>
              <a:defRPr sz="1200">
                <a:latin typeface="Times New Roman" panose="02020603050405020304" pitchFamily="18" charset="0"/>
              </a:defRPr>
            </a:lvl1pPr>
          </a:lstStyle>
          <a:p>
            <a:pPr>
              <a:defRPr/>
            </a:pPr>
            <a:r>
              <a:rPr lang="en-IN" altLang="en-US"/>
              <a:t>Department Of Information Technology</a:t>
            </a:r>
          </a:p>
        </p:txBody>
      </p:sp>
      <p:sp>
        <p:nvSpPr>
          <p:cNvPr id="8199" name="Rectangle 7">
            <a:extLst>
              <a:ext uri="{FF2B5EF4-FFF2-40B4-BE49-F238E27FC236}">
                <a16:creationId xmlns="" xmlns:a16="http://schemas.microsoft.com/office/drawing/2014/main" id="{7DD8AD5E-1574-4F55-90CD-A440C14910E5}"/>
              </a:ext>
            </a:extLst>
          </p:cNvPr>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0" fontAlgn="auto" hangingPunct="0">
              <a:spcBef>
                <a:spcPts val="0"/>
              </a:spcBef>
              <a:spcAft>
                <a:spcPts val="0"/>
              </a:spcAft>
              <a:defRPr sz="1200">
                <a:latin typeface="Times New Roman" panose="02020603050405020304" pitchFamily="18" charset="0"/>
              </a:defRPr>
            </a:lvl1pPr>
          </a:lstStyle>
          <a:p>
            <a:pPr>
              <a:defRPr/>
            </a:pPr>
            <a:fld id="{51077BB7-338F-4601-A140-D7A51A45624D}" type="slidenum">
              <a:rPr lang="en-IN" altLang="en-US"/>
              <a:pPr>
                <a:defRPr/>
              </a:pPr>
              <a:t>‹#›</a:t>
            </a:fld>
            <a:endParaRPr lang="en-IN" altLang="en-US"/>
          </a:p>
        </p:txBody>
      </p:sp>
    </p:spTree>
    <p:extLst>
      <p:ext uri="{BB962C8B-B14F-4D97-AF65-F5344CB8AC3E}">
        <p14:creationId xmlns:p14="http://schemas.microsoft.com/office/powerpoint/2010/main" val="34065335"/>
      </p:ext>
    </p:extLst>
  </p:cSld>
  <p:clrMap bg1="lt1" tx1="dk1" bg2="lt2" tx2="dk2" accent1="accent1" accent2="accent2" accent3="accent3" accent4="accent4" accent5="accent5" accent6="accent6" hlink="hlink" folHlink="folHlink"/>
  <p:hf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 xmlns:a16="http://schemas.microsoft.com/office/drawing/2014/main" id="{7000D562-47B3-4503-9D73-2DC26B2F44F2}"/>
              </a:ext>
            </a:extLst>
          </p:cNvPr>
          <p:cNvSpPr>
            <a:spLocks noGrp="1"/>
          </p:cNvSpPr>
          <p:nvPr>
            <p:ph type="dt" sz="half" idx="10"/>
          </p:nvPr>
        </p:nvSpPr>
        <p:spPr/>
        <p:txBody>
          <a:bodyPr/>
          <a:lstStyle>
            <a:lvl1pPr>
              <a:defRPr/>
            </a:lvl1pPr>
          </a:lstStyle>
          <a:p>
            <a:pPr>
              <a:defRPr/>
            </a:pPr>
            <a:r>
              <a:rPr lang="en-IN" altLang="en-US"/>
              <a:t>St. Francis Institute Of Technology</a:t>
            </a:r>
          </a:p>
        </p:txBody>
      </p:sp>
      <p:sp>
        <p:nvSpPr>
          <p:cNvPr id="5" name="Footer Placeholder 4">
            <a:extLst>
              <a:ext uri="{FF2B5EF4-FFF2-40B4-BE49-F238E27FC236}">
                <a16:creationId xmlns="" xmlns:a16="http://schemas.microsoft.com/office/drawing/2014/main" id="{457D5196-7A5D-435A-B4F3-97C371D1555C}"/>
              </a:ext>
            </a:extLst>
          </p:cNvPr>
          <p:cNvSpPr>
            <a:spLocks noGrp="1"/>
          </p:cNvSpPr>
          <p:nvPr>
            <p:ph type="ftr" sz="quarter" idx="11"/>
          </p:nvPr>
        </p:nvSpPr>
        <p:spPr/>
        <p:txBody>
          <a:bodyPr/>
          <a:lstStyle>
            <a:lvl1pPr>
              <a:defRPr/>
            </a:lvl1pPr>
          </a:lstStyle>
          <a:p>
            <a:pPr>
              <a:defRPr/>
            </a:pPr>
            <a:r>
              <a:rPr lang="en-IN" altLang="en-US"/>
              <a:t>DEPARTMENT OF INFORMATION TECHNOLOGY</a:t>
            </a:r>
          </a:p>
        </p:txBody>
      </p:sp>
      <p:sp>
        <p:nvSpPr>
          <p:cNvPr id="6" name="Slide Number Placeholder 5">
            <a:extLst>
              <a:ext uri="{FF2B5EF4-FFF2-40B4-BE49-F238E27FC236}">
                <a16:creationId xmlns="" xmlns:a16="http://schemas.microsoft.com/office/drawing/2014/main" id="{7DBD5DDD-B87B-468B-84DC-4D3FFF5CC1AF}"/>
              </a:ext>
            </a:extLst>
          </p:cNvPr>
          <p:cNvSpPr>
            <a:spLocks noGrp="1"/>
          </p:cNvSpPr>
          <p:nvPr>
            <p:ph type="sldNum" sz="quarter" idx="12"/>
          </p:nvPr>
        </p:nvSpPr>
        <p:spPr/>
        <p:txBody>
          <a:bodyPr/>
          <a:lstStyle>
            <a:lvl1pPr>
              <a:defRPr/>
            </a:lvl1pPr>
          </a:lstStyle>
          <a:p>
            <a:pPr>
              <a:defRPr/>
            </a:pPr>
            <a:fld id="{1047B9A7-4EFD-4774-9C2F-163949FC8903}" type="slidenum">
              <a:rPr lang="en-IN" altLang="en-US"/>
              <a:pPr>
                <a:defRPr/>
              </a:pPr>
              <a:t>‹#›</a:t>
            </a:fld>
            <a:endParaRPr lang="en-IN" altLang="en-US"/>
          </a:p>
        </p:txBody>
      </p:sp>
    </p:spTree>
    <p:extLst>
      <p:ext uri="{BB962C8B-B14F-4D97-AF65-F5344CB8AC3E}">
        <p14:creationId xmlns:p14="http://schemas.microsoft.com/office/powerpoint/2010/main" val="34544428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 xmlns:a16="http://schemas.microsoft.com/office/drawing/2014/main" id="{616B4D6F-9846-402B-8633-62ACCF3FD713}"/>
              </a:ext>
            </a:extLst>
          </p:cNvPr>
          <p:cNvSpPr>
            <a:spLocks noGrp="1"/>
          </p:cNvSpPr>
          <p:nvPr>
            <p:ph type="dt" sz="half" idx="10"/>
          </p:nvPr>
        </p:nvSpPr>
        <p:spPr/>
        <p:txBody>
          <a:bodyPr/>
          <a:lstStyle>
            <a:lvl1pPr>
              <a:defRPr/>
            </a:lvl1pPr>
          </a:lstStyle>
          <a:p>
            <a:pPr>
              <a:defRPr/>
            </a:pPr>
            <a:r>
              <a:rPr lang="en-IN" altLang="en-US"/>
              <a:t>St. Francis Institute Of Technology</a:t>
            </a:r>
          </a:p>
        </p:txBody>
      </p:sp>
      <p:sp>
        <p:nvSpPr>
          <p:cNvPr id="5" name="Footer Placeholder 4">
            <a:extLst>
              <a:ext uri="{FF2B5EF4-FFF2-40B4-BE49-F238E27FC236}">
                <a16:creationId xmlns="" xmlns:a16="http://schemas.microsoft.com/office/drawing/2014/main" id="{F77F28F5-B962-4129-BF2A-6F2EE52A89CA}"/>
              </a:ext>
            </a:extLst>
          </p:cNvPr>
          <p:cNvSpPr>
            <a:spLocks noGrp="1"/>
          </p:cNvSpPr>
          <p:nvPr>
            <p:ph type="ftr" sz="quarter" idx="11"/>
          </p:nvPr>
        </p:nvSpPr>
        <p:spPr/>
        <p:txBody>
          <a:bodyPr/>
          <a:lstStyle>
            <a:lvl1pPr>
              <a:defRPr/>
            </a:lvl1pPr>
          </a:lstStyle>
          <a:p>
            <a:pPr>
              <a:defRPr/>
            </a:pPr>
            <a:r>
              <a:rPr lang="en-IN" altLang="en-US"/>
              <a:t>DEPARTMENT OF INFORMATION TECHNOLOGY</a:t>
            </a:r>
          </a:p>
        </p:txBody>
      </p:sp>
      <p:sp>
        <p:nvSpPr>
          <p:cNvPr id="6" name="Slide Number Placeholder 5">
            <a:extLst>
              <a:ext uri="{FF2B5EF4-FFF2-40B4-BE49-F238E27FC236}">
                <a16:creationId xmlns="" xmlns:a16="http://schemas.microsoft.com/office/drawing/2014/main" id="{C362F250-2A2C-4B95-A4E7-E6125EA171BB}"/>
              </a:ext>
            </a:extLst>
          </p:cNvPr>
          <p:cNvSpPr>
            <a:spLocks noGrp="1"/>
          </p:cNvSpPr>
          <p:nvPr>
            <p:ph type="sldNum" sz="quarter" idx="12"/>
          </p:nvPr>
        </p:nvSpPr>
        <p:spPr/>
        <p:txBody>
          <a:bodyPr/>
          <a:lstStyle>
            <a:lvl1pPr>
              <a:defRPr/>
            </a:lvl1pPr>
          </a:lstStyle>
          <a:p>
            <a:pPr>
              <a:defRPr/>
            </a:pPr>
            <a:fld id="{76480350-E2B4-4B28-9BED-29688FBFEE79}" type="slidenum">
              <a:rPr lang="en-IN" altLang="en-US"/>
              <a:pPr>
                <a:defRPr/>
              </a:pPr>
              <a:t>‹#›</a:t>
            </a:fld>
            <a:endParaRPr lang="en-IN" altLang="en-US"/>
          </a:p>
        </p:txBody>
      </p:sp>
    </p:spTree>
    <p:extLst>
      <p:ext uri="{BB962C8B-B14F-4D97-AF65-F5344CB8AC3E}">
        <p14:creationId xmlns:p14="http://schemas.microsoft.com/office/powerpoint/2010/main" val="18703918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 xmlns:a16="http://schemas.microsoft.com/office/drawing/2014/main" id="{F349ADD1-CB68-4D5B-8E63-E8D6CCB221D4}"/>
              </a:ext>
            </a:extLst>
          </p:cNvPr>
          <p:cNvSpPr>
            <a:spLocks noGrp="1"/>
          </p:cNvSpPr>
          <p:nvPr>
            <p:ph type="dt" sz="half" idx="10"/>
          </p:nvPr>
        </p:nvSpPr>
        <p:spPr/>
        <p:txBody>
          <a:bodyPr/>
          <a:lstStyle>
            <a:lvl1pPr>
              <a:defRPr/>
            </a:lvl1pPr>
          </a:lstStyle>
          <a:p>
            <a:pPr>
              <a:defRPr/>
            </a:pPr>
            <a:r>
              <a:rPr lang="en-IN" altLang="en-US"/>
              <a:t>St. Francis Institute Of Technology</a:t>
            </a:r>
          </a:p>
        </p:txBody>
      </p:sp>
      <p:sp>
        <p:nvSpPr>
          <p:cNvPr id="5" name="Footer Placeholder 4">
            <a:extLst>
              <a:ext uri="{FF2B5EF4-FFF2-40B4-BE49-F238E27FC236}">
                <a16:creationId xmlns="" xmlns:a16="http://schemas.microsoft.com/office/drawing/2014/main" id="{ED526A1D-0B29-4830-9ADD-95E9C77308D3}"/>
              </a:ext>
            </a:extLst>
          </p:cNvPr>
          <p:cNvSpPr>
            <a:spLocks noGrp="1"/>
          </p:cNvSpPr>
          <p:nvPr>
            <p:ph type="ftr" sz="quarter" idx="11"/>
          </p:nvPr>
        </p:nvSpPr>
        <p:spPr/>
        <p:txBody>
          <a:bodyPr/>
          <a:lstStyle>
            <a:lvl1pPr>
              <a:defRPr/>
            </a:lvl1pPr>
          </a:lstStyle>
          <a:p>
            <a:pPr>
              <a:defRPr/>
            </a:pPr>
            <a:r>
              <a:rPr lang="en-IN" altLang="en-US"/>
              <a:t>DEPARTMENT OF INFORMATION TECHNOLOGY</a:t>
            </a:r>
          </a:p>
        </p:txBody>
      </p:sp>
      <p:sp>
        <p:nvSpPr>
          <p:cNvPr id="6" name="Slide Number Placeholder 5">
            <a:extLst>
              <a:ext uri="{FF2B5EF4-FFF2-40B4-BE49-F238E27FC236}">
                <a16:creationId xmlns="" xmlns:a16="http://schemas.microsoft.com/office/drawing/2014/main" id="{ADD38BBF-3DD3-45D4-A648-835288BD76A2}"/>
              </a:ext>
            </a:extLst>
          </p:cNvPr>
          <p:cNvSpPr>
            <a:spLocks noGrp="1"/>
          </p:cNvSpPr>
          <p:nvPr>
            <p:ph type="sldNum" sz="quarter" idx="12"/>
          </p:nvPr>
        </p:nvSpPr>
        <p:spPr/>
        <p:txBody>
          <a:bodyPr/>
          <a:lstStyle>
            <a:lvl1pPr>
              <a:defRPr/>
            </a:lvl1pPr>
          </a:lstStyle>
          <a:p>
            <a:pPr>
              <a:defRPr/>
            </a:pPr>
            <a:fld id="{868A14B2-6883-4959-8B5B-D95EB6E512D4}" type="slidenum">
              <a:rPr lang="en-IN" altLang="en-US"/>
              <a:pPr>
                <a:defRPr/>
              </a:pPr>
              <a:t>‹#›</a:t>
            </a:fld>
            <a:endParaRPr lang="en-IN" altLang="en-US"/>
          </a:p>
        </p:txBody>
      </p:sp>
    </p:spTree>
    <p:extLst>
      <p:ext uri="{BB962C8B-B14F-4D97-AF65-F5344CB8AC3E}">
        <p14:creationId xmlns:p14="http://schemas.microsoft.com/office/powerpoint/2010/main" val="4206665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 xmlns:a16="http://schemas.microsoft.com/office/drawing/2014/main" id="{4CB97668-B357-4283-8FC1-2AF7868D2819}"/>
              </a:ext>
            </a:extLst>
          </p:cNvPr>
          <p:cNvSpPr>
            <a:spLocks noGrp="1"/>
          </p:cNvSpPr>
          <p:nvPr>
            <p:ph type="dt" sz="half" idx="10"/>
          </p:nvPr>
        </p:nvSpPr>
        <p:spPr/>
        <p:txBody>
          <a:bodyPr/>
          <a:lstStyle>
            <a:lvl1pPr>
              <a:defRPr/>
            </a:lvl1pPr>
          </a:lstStyle>
          <a:p>
            <a:pPr>
              <a:defRPr/>
            </a:pPr>
            <a:r>
              <a:rPr lang="en-IN" altLang="en-US"/>
              <a:t>St. Francis Institute Of Technology</a:t>
            </a:r>
          </a:p>
        </p:txBody>
      </p:sp>
      <p:sp>
        <p:nvSpPr>
          <p:cNvPr id="5" name="Footer Placeholder 4">
            <a:extLst>
              <a:ext uri="{FF2B5EF4-FFF2-40B4-BE49-F238E27FC236}">
                <a16:creationId xmlns="" xmlns:a16="http://schemas.microsoft.com/office/drawing/2014/main" id="{9DB68402-9F3F-4D7C-A8B4-98963D0E5772}"/>
              </a:ext>
            </a:extLst>
          </p:cNvPr>
          <p:cNvSpPr>
            <a:spLocks noGrp="1"/>
          </p:cNvSpPr>
          <p:nvPr>
            <p:ph type="ftr" sz="quarter" idx="11"/>
          </p:nvPr>
        </p:nvSpPr>
        <p:spPr/>
        <p:txBody>
          <a:bodyPr/>
          <a:lstStyle>
            <a:lvl1pPr>
              <a:defRPr/>
            </a:lvl1pPr>
          </a:lstStyle>
          <a:p>
            <a:pPr>
              <a:defRPr/>
            </a:pPr>
            <a:r>
              <a:rPr lang="en-IN" altLang="en-US"/>
              <a:t>DEPARTMENT OF INFORMATION TECHNOLOGY</a:t>
            </a:r>
          </a:p>
        </p:txBody>
      </p:sp>
      <p:sp>
        <p:nvSpPr>
          <p:cNvPr id="6" name="Slide Number Placeholder 5">
            <a:extLst>
              <a:ext uri="{FF2B5EF4-FFF2-40B4-BE49-F238E27FC236}">
                <a16:creationId xmlns="" xmlns:a16="http://schemas.microsoft.com/office/drawing/2014/main" id="{FCB0FA4A-49E7-4078-95D0-571BC373A2B0}"/>
              </a:ext>
            </a:extLst>
          </p:cNvPr>
          <p:cNvSpPr>
            <a:spLocks noGrp="1"/>
          </p:cNvSpPr>
          <p:nvPr>
            <p:ph type="sldNum" sz="quarter" idx="12"/>
          </p:nvPr>
        </p:nvSpPr>
        <p:spPr/>
        <p:txBody>
          <a:bodyPr/>
          <a:lstStyle>
            <a:lvl1pPr>
              <a:defRPr/>
            </a:lvl1pPr>
          </a:lstStyle>
          <a:p>
            <a:pPr>
              <a:defRPr/>
            </a:pPr>
            <a:fld id="{B1169D4F-DAA1-48F0-89A4-65A700BE7D7C}" type="slidenum">
              <a:rPr lang="en-IN" altLang="en-US"/>
              <a:pPr>
                <a:defRPr/>
              </a:pPr>
              <a:t>‹#›</a:t>
            </a:fld>
            <a:endParaRPr lang="en-IN" altLang="en-US"/>
          </a:p>
        </p:txBody>
      </p:sp>
    </p:spTree>
    <p:extLst>
      <p:ext uri="{BB962C8B-B14F-4D97-AF65-F5344CB8AC3E}">
        <p14:creationId xmlns:p14="http://schemas.microsoft.com/office/powerpoint/2010/main" val="3043406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3E59E22F-3F6C-4A23-BF07-74F7FB4CE4C6}"/>
              </a:ext>
            </a:extLst>
          </p:cNvPr>
          <p:cNvSpPr>
            <a:spLocks noGrp="1"/>
          </p:cNvSpPr>
          <p:nvPr>
            <p:ph type="dt" sz="half" idx="10"/>
          </p:nvPr>
        </p:nvSpPr>
        <p:spPr/>
        <p:txBody>
          <a:bodyPr/>
          <a:lstStyle>
            <a:lvl1pPr>
              <a:defRPr/>
            </a:lvl1pPr>
          </a:lstStyle>
          <a:p>
            <a:pPr>
              <a:defRPr/>
            </a:pPr>
            <a:r>
              <a:rPr lang="en-IN" altLang="en-US"/>
              <a:t>St. Francis Institute Of Technology</a:t>
            </a:r>
          </a:p>
        </p:txBody>
      </p:sp>
      <p:sp>
        <p:nvSpPr>
          <p:cNvPr id="5" name="Footer Placeholder 4">
            <a:extLst>
              <a:ext uri="{FF2B5EF4-FFF2-40B4-BE49-F238E27FC236}">
                <a16:creationId xmlns="" xmlns:a16="http://schemas.microsoft.com/office/drawing/2014/main" id="{1AAF9949-C47F-4BEA-97F4-6C8EC4A35CCC}"/>
              </a:ext>
            </a:extLst>
          </p:cNvPr>
          <p:cNvSpPr>
            <a:spLocks noGrp="1"/>
          </p:cNvSpPr>
          <p:nvPr>
            <p:ph type="ftr" sz="quarter" idx="11"/>
          </p:nvPr>
        </p:nvSpPr>
        <p:spPr/>
        <p:txBody>
          <a:bodyPr/>
          <a:lstStyle>
            <a:lvl1pPr>
              <a:defRPr/>
            </a:lvl1pPr>
          </a:lstStyle>
          <a:p>
            <a:pPr>
              <a:defRPr/>
            </a:pPr>
            <a:r>
              <a:rPr lang="en-IN" altLang="en-US"/>
              <a:t>DEPARTMENT OF INFORMATION TECHNOLOGY</a:t>
            </a:r>
          </a:p>
        </p:txBody>
      </p:sp>
      <p:sp>
        <p:nvSpPr>
          <p:cNvPr id="6" name="Slide Number Placeholder 5">
            <a:extLst>
              <a:ext uri="{FF2B5EF4-FFF2-40B4-BE49-F238E27FC236}">
                <a16:creationId xmlns="" xmlns:a16="http://schemas.microsoft.com/office/drawing/2014/main" id="{62251730-AD71-4B68-B9A2-E7833B847BD0}"/>
              </a:ext>
            </a:extLst>
          </p:cNvPr>
          <p:cNvSpPr>
            <a:spLocks noGrp="1"/>
          </p:cNvSpPr>
          <p:nvPr>
            <p:ph type="sldNum" sz="quarter" idx="12"/>
          </p:nvPr>
        </p:nvSpPr>
        <p:spPr/>
        <p:txBody>
          <a:bodyPr/>
          <a:lstStyle>
            <a:lvl1pPr>
              <a:defRPr/>
            </a:lvl1pPr>
          </a:lstStyle>
          <a:p>
            <a:pPr>
              <a:defRPr/>
            </a:pPr>
            <a:fld id="{D3D162FD-1DD8-46DA-A088-3FF585532A8D}" type="slidenum">
              <a:rPr lang="en-IN" altLang="en-US"/>
              <a:pPr>
                <a:defRPr/>
              </a:pPr>
              <a:t>‹#›</a:t>
            </a:fld>
            <a:endParaRPr lang="en-IN" altLang="en-US"/>
          </a:p>
        </p:txBody>
      </p:sp>
    </p:spTree>
    <p:extLst>
      <p:ext uri="{BB962C8B-B14F-4D97-AF65-F5344CB8AC3E}">
        <p14:creationId xmlns:p14="http://schemas.microsoft.com/office/powerpoint/2010/main" val="3689659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 xmlns:a16="http://schemas.microsoft.com/office/drawing/2014/main" id="{D27BCBE5-FBE3-4381-AF0C-146159C630A8}"/>
              </a:ext>
            </a:extLst>
          </p:cNvPr>
          <p:cNvSpPr>
            <a:spLocks noGrp="1"/>
          </p:cNvSpPr>
          <p:nvPr>
            <p:ph type="dt" sz="half" idx="10"/>
          </p:nvPr>
        </p:nvSpPr>
        <p:spPr/>
        <p:txBody>
          <a:bodyPr/>
          <a:lstStyle>
            <a:lvl1pPr>
              <a:defRPr/>
            </a:lvl1pPr>
          </a:lstStyle>
          <a:p>
            <a:pPr>
              <a:defRPr/>
            </a:pPr>
            <a:r>
              <a:rPr lang="en-IN" altLang="en-US"/>
              <a:t>St. Francis Institute Of Technology</a:t>
            </a:r>
          </a:p>
        </p:txBody>
      </p:sp>
      <p:sp>
        <p:nvSpPr>
          <p:cNvPr id="6" name="Footer Placeholder 4">
            <a:extLst>
              <a:ext uri="{FF2B5EF4-FFF2-40B4-BE49-F238E27FC236}">
                <a16:creationId xmlns="" xmlns:a16="http://schemas.microsoft.com/office/drawing/2014/main" id="{77E9B685-13ED-4E8E-B753-672B4C3394FC}"/>
              </a:ext>
            </a:extLst>
          </p:cNvPr>
          <p:cNvSpPr>
            <a:spLocks noGrp="1"/>
          </p:cNvSpPr>
          <p:nvPr>
            <p:ph type="ftr" sz="quarter" idx="11"/>
          </p:nvPr>
        </p:nvSpPr>
        <p:spPr/>
        <p:txBody>
          <a:bodyPr/>
          <a:lstStyle>
            <a:lvl1pPr>
              <a:defRPr/>
            </a:lvl1pPr>
          </a:lstStyle>
          <a:p>
            <a:pPr>
              <a:defRPr/>
            </a:pPr>
            <a:r>
              <a:rPr lang="en-IN" altLang="en-US"/>
              <a:t>DEPARTMENT OF INFORMATION TECHNOLOGY</a:t>
            </a:r>
          </a:p>
        </p:txBody>
      </p:sp>
      <p:sp>
        <p:nvSpPr>
          <p:cNvPr id="7" name="Slide Number Placeholder 5">
            <a:extLst>
              <a:ext uri="{FF2B5EF4-FFF2-40B4-BE49-F238E27FC236}">
                <a16:creationId xmlns="" xmlns:a16="http://schemas.microsoft.com/office/drawing/2014/main" id="{ED3FC492-706D-4B40-9E5E-F054ABBE60D7}"/>
              </a:ext>
            </a:extLst>
          </p:cNvPr>
          <p:cNvSpPr>
            <a:spLocks noGrp="1"/>
          </p:cNvSpPr>
          <p:nvPr>
            <p:ph type="sldNum" sz="quarter" idx="12"/>
          </p:nvPr>
        </p:nvSpPr>
        <p:spPr/>
        <p:txBody>
          <a:bodyPr/>
          <a:lstStyle>
            <a:lvl1pPr>
              <a:defRPr/>
            </a:lvl1pPr>
          </a:lstStyle>
          <a:p>
            <a:pPr>
              <a:defRPr/>
            </a:pPr>
            <a:fld id="{05A7DB46-EB5A-4A85-8BA9-D599B07948E5}" type="slidenum">
              <a:rPr lang="en-IN" altLang="en-US"/>
              <a:pPr>
                <a:defRPr/>
              </a:pPr>
              <a:t>‹#›</a:t>
            </a:fld>
            <a:endParaRPr lang="en-IN" altLang="en-US"/>
          </a:p>
        </p:txBody>
      </p:sp>
    </p:spTree>
    <p:extLst>
      <p:ext uri="{BB962C8B-B14F-4D97-AF65-F5344CB8AC3E}">
        <p14:creationId xmlns:p14="http://schemas.microsoft.com/office/powerpoint/2010/main" val="18702091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a:extLst>
              <a:ext uri="{FF2B5EF4-FFF2-40B4-BE49-F238E27FC236}">
                <a16:creationId xmlns="" xmlns:a16="http://schemas.microsoft.com/office/drawing/2014/main" id="{2492AA5B-06EC-47E5-95D4-601FD9D1BBE4}"/>
              </a:ext>
            </a:extLst>
          </p:cNvPr>
          <p:cNvSpPr>
            <a:spLocks noGrp="1"/>
          </p:cNvSpPr>
          <p:nvPr>
            <p:ph type="dt" sz="half" idx="10"/>
          </p:nvPr>
        </p:nvSpPr>
        <p:spPr/>
        <p:txBody>
          <a:bodyPr/>
          <a:lstStyle>
            <a:lvl1pPr>
              <a:defRPr/>
            </a:lvl1pPr>
          </a:lstStyle>
          <a:p>
            <a:pPr>
              <a:defRPr/>
            </a:pPr>
            <a:r>
              <a:rPr lang="en-IN" altLang="en-US"/>
              <a:t>St. Francis Institute Of Technology</a:t>
            </a:r>
          </a:p>
        </p:txBody>
      </p:sp>
      <p:sp>
        <p:nvSpPr>
          <p:cNvPr id="8" name="Footer Placeholder 4">
            <a:extLst>
              <a:ext uri="{FF2B5EF4-FFF2-40B4-BE49-F238E27FC236}">
                <a16:creationId xmlns="" xmlns:a16="http://schemas.microsoft.com/office/drawing/2014/main" id="{2065E19C-91C8-4398-8C20-06EAD080E37B}"/>
              </a:ext>
            </a:extLst>
          </p:cNvPr>
          <p:cNvSpPr>
            <a:spLocks noGrp="1"/>
          </p:cNvSpPr>
          <p:nvPr>
            <p:ph type="ftr" sz="quarter" idx="11"/>
          </p:nvPr>
        </p:nvSpPr>
        <p:spPr/>
        <p:txBody>
          <a:bodyPr/>
          <a:lstStyle>
            <a:lvl1pPr>
              <a:defRPr/>
            </a:lvl1pPr>
          </a:lstStyle>
          <a:p>
            <a:pPr>
              <a:defRPr/>
            </a:pPr>
            <a:r>
              <a:rPr lang="en-IN" altLang="en-US"/>
              <a:t>DEPARTMENT OF INFORMATION TECHNOLOGY</a:t>
            </a:r>
          </a:p>
        </p:txBody>
      </p:sp>
      <p:sp>
        <p:nvSpPr>
          <p:cNvPr id="9" name="Slide Number Placeholder 5">
            <a:extLst>
              <a:ext uri="{FF2B5EF4-FFF2-40B4-BE49-F238E27FC236}">
                <a16:creationId xmlns="" xmlns:a16="http://schemas.microsoft.com/office/drawing/2014/main" id="{81F3CBC0-52A0-4BB4-8C99-0546D401E6E3}"/>
              </a:ext>
            </a:extLst>
          </p:cNvPr>
          <p:cNvSpPr>
            <a:spLocks noGrp="1"/>
          </p:cNvSpPr>
          <p:nvPr>
            <p:ph type="sldNum" sz="quarter" idx="12"/>
          </p:nvPr>
        </p:nvSpPr>
        <p:spPr/>
        <p:txBody>
          <a:bodyPr/>
          <a:lstStyle>
            <a:lvl1pPr>
              <a:defRPr/>
            </a:lvl1pPr>
          </a:lstStyle>
          <a:p>
            <a:pPr>
              <a:defRPr/>
            </a:pPr>
            <a:fld id="{D40530D0-5442-4A5E-849E-D7A51D593024}" type="slidenum">
              <a:rPr lang="en-IN" altLang="en-US"/>
              <a:pPr>
                <a:defRPr/>
              </a:pPr>
              <a:t>‹#›</a:t>
            </a:fld>
            <a:endParaRPr lang="en-IN" altLang="en-US"/>
          </a:p>
        </p:txBody>
      </p:sp>
    </p:spTree>
    <p:extLst>
      <p:ext uri="{BB962C8B-B14F-4D97-AF65-F5344CB8AC3E}">
        <p14:creationId xmlns:p14="http://schemas.microsoft.com/office/powerpoint/2010/main" val="41518443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a:extLst>
              <a:ext uri="{FF2B5EF4-FFF2-40B4-BE49-F238E27FC236}">
                <a16:creationId xmlns="" xmlns:a16="http://schemas.microsoft.com/office/drawing/2014/main" id="{74CEB062-D137-4CB6-A7FF-776F968D68B6}"/>
              </a:ext>
            </a:extLst>
          </p:cNvPr>
          <p:cNvSpPr>
            <a:spLocks noGrp="1"/>
          </p:cNvSpPr>
          <p:nvPr>
            <p:ph type="dt" sz="half" idx="10"/>
          </p:nvPr>
        </p:nvSpPr>
        <p:spPr/>
        <p:txBody>
          <a:bodyPr/>
          <a:lstStyle>
            <a:lvl1pPr>
              <a:defRPr/>
            </a:lvl1pPr>
          </a:lstStyle>
          <a:p>
            <a:pPr>
              <a:defRPr/>
            </a:pPr>
            <a:r>
              <a:rPr lang="en-IN" altLang="en-US"/>
              <a:t>St. Francis Institute Of Technology</a:t>
            </a:r>
          </a:p>
        </p:txBody>
      </p:sp>
      <p:sp>
        <p:nvSpPr>
          <p:cNvPr id="4" name="Footer Placeholder 4">
            <a:extLst>
              <a:ext uri="{FF2B5EF4-FFF2-40B4-BE49-F238E27FC236}">
                <a16:creationId xmlns="" xmlns:a16="http://schemas.microsoft.com/office/drawing/2014/main" id="{AB41B008-A1E7-4F7E-BD1F-82D83D16E400}"/>
              </a:ext>
            </a:extLst>
          </p:cNvPr>
          <p:cNvSpPr>
            <a:spLocks noGrp="1"/>
          </p:cNvSpPr>
          <p:nvPr>
            <p:ph type="ftr" sz="quarter" idx="11"/>
          </p:nvPr>
        </p:nvSpPr>
        <p:spPr/>
        <p:txBody>
          <a:bodyPr/>
          <a:lstStyle>
            <a:lvl1pPr>
              <a:defRPr/>
            </a:lvl1pPr>
          </a:lstStyle>
          <a:p>
            <a:pPr>
              <a:defRPr/>
            </a:pPr>
            <a:r>
              <a:rPr lang="en-IN" altLang="en-US"/>
              <a:t>DEPARTMENT OF INFORMATION TECHNOLOGY</a:t>
            </a:r>
          </a:p>
        </p:txBody>
      </p:sp>
      <p:sp>
        <p:nvSpPr>
          <p:cNvPr id="5" name="Slide Number Placeholder 5">
            <a:extLst>
              <a:ext uri="{FF2B5EF4-FFF2-40B4-BE49-F238E27FC236}">
                <a16:creationId xmlns="" xmlns:a16="http://schemas.microsoft.com/office/drawing/2014/main" id="{72014467-77D3-415C-BF38-90A37C52F416}"/>
              </a:ext>
            </a:extLst>
          </p:cNvPr>
          <p:cNvSpPr>
            <a:spLocks noGrp="1"/>
          </p:cNvSpPr>
          <p:nvPr>
            <p:ph type="sldNum" sz="quarter" idx="12"/>
          </p:nvPr>
        </p:nvSpPr>
        <p:spPr/>
        <p:txBody>
          <a:bodyPr/>
          <a:lstStyle>
            <a:lvl1pPr>
              <a:defRPr/>
            </a:lvl1pPr>
          </a:lstStyle>
          <a:p>
            <a:pPr>
              <a:defRPr/>
            </a:pPr>
            <a:fld id="{CD6CA358-A29F-4B41-B3B1-318E671326A1}" type="slidenum">
              <a:rPr lang="en-IN" altLang="en-US"/>
              <a:pPr>
                <a:defRPr/>
              </a:pPr>
              <a:t>‹#›</a:t>
            </a:fld>
            <a:endParaRPr lang="en-IN" altLang="en-US"/>
          </a:p>
        </p:txBody>
      </p:sp>
    </p:spTree>
    <p:extLst>
      <p:ext uri="{BB962C8B-B14F-4D97-AF65-F5344CB8AC3E}">
        <p14:creationId xmlns:p14="http://schemas.microsoft.com/office/powerpoint/2010/main" val="37139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 xmlns:a16="http://schemas.microsoft.com/office/drawing/2014/main" id="{5CD12CD0-B2BE-4A79-88D8-945EF2185E16}"/>
              </a:ext>
            </a:extLst>
          </p:cNvPr>
          <p:cNvSpPr>
            <a:spLocks noGrp="1"/>
          </p:cNvSpPr>
          <p:nvPr>
            <p:ph type="dt" sz="half" idx="10"/>
          </p:nvPr>
        </p:nvSpPr>
        <p:spPr/>
        <p:txBody>
          <a:bodyPr/>
          <a:lstStyle>
            <a:lvl1pPr>
              <a:defRPr/>
            </a:lvl1pPr>
          </a:lstStyle>
          <a:p>
            <a:pPr>
              <a:defRPr/>
            </a:pPr>
            <a:r>
              <a:rPr lang="en-IN" altLang="en-US"/>
              <a:t>St. Francis Institute Of Technology</a:t>
            </a:r>
          </a:p>
        </p:txBody>
      </p:sp>
      <p:sp>
        <p:nvSpPr>
          <p:cNvPr id="3" name="Footer Placeholder 4">
            <a:extLst>
              <a:ext uri="{FF2B5EF4-FFF2-40B4-BE49-F238E27FC236}">
                <a16:creationId xmlns="" xmlns:a16="http://schemas.microsoft.com/office/drawing/2014/main" id="{0970D16D-A065-482A-B0CA-599871DF894C}"/>
              </a:ext>
            </a:extLst>
          </p:cNvPr>
          <p:cNvSpPr>
            <a:spLocks noGrp="1"/>
          </p:cNvSpPr>
          <p:nvPr>
            <p:ph type="ftr" sz="quarter" idx="11"/>
          </p:nvPr>
        </p:nvSpPr>
        <p:spPr/>
        <p:txBody>
          <a:bodyPr/>
          <a:lstStyle>
            <a:lvl1pPr>
              <a:defRPr/>
            </a:lvl1pPr>
          </a:lstStyle>
          <a:p>
            <a:pPr>
              <a:defRPr/>
            </a:pPr>
            <a:r>
              <a:rPr lang="en-IN" altLang="en-US"/>
              <a:t>DEPARTMENT OF INFORMATION TECHNOLOGY</a:t>
            </a:r>
          </a:p>
        </p:txBody>
      </p:sp>
      <p:sp>
        <p:nvSpPr>
          <p:cNvPr id="4" name="Slide Number Placeholder 5">
            <a:extLst>
              <a:ext uri="{FF2B5EF4-FFF2-40B4-BE49-F238E27FC236}">
                <a16:creationId xmlns="" xmlns:a16="http://schemas.microsoft.com/office/drawing/2014/main" id="{4FCDB329-1BBA-4312-902C-872FC1DB2964}"/>
              </a:ext>
            </a:extLst>
          </p:cNvPr>
          <p:cNvSpPr>
            <a:spLocks noGrp="1"/>
          </p:cNvSpPr>
          <p:nvPr>
            <p:ph type="sldNum" sz="quarter" idx="12"/>
          </p:nvPr>
        </p:nvSpPr>
        <p:spPr/>
        <p:txBody>
          <a:bodyPr/>
          <a:lstStyle>
            <a:lvl1pPr>
              <a:defRPr/>
            </a:lvl1pPr>
          </a:lstStyle>
          <a:p>
            <a:pPr>
              <a:defRPr/>
            </a:pPr>
            <a:fld id="{641D5136-A3B6-4DA4-A86F-3F731ED612D2}" type="slidenum">
              <a:rPr lang="en-IN" altLang="en-US"/>
              <a:pPr>
                <a:defRPr/>
              </a:pPr>
              <a:t>‹#›</a:t>
            </a:fld>
            <a:endParaRPr lang="en-IN" altLang="en-US"/>
          </a:p>
        </p:txBody>
      </p:sp>
    </p:spTree>
    <p:extLst>
      <p:ext uri="{BB962C8B-B14F-4D97-AF65-F5344CB8AC3E}">
        <p14:creationId xmlns:p14="http://schemas.microsoft.com/office/powerpoint/2010/main" val="2267627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 xmlns:a16="http://schemas.microsoft.com/office/drawing/2014/main" id="{92EFB507-14C6-46B7-9C16-55710B700D72}"/>
              </a:ext>
            </a:extLst>
          </p:cNvPr>
          <p:cNvSpPr>
            <a:spLocks noGrp="1"/>
          </p:cNvSpPr>
          <p:nvPr>
            <p:ph type="dt" sz="half" idx="10"/>
          </p:nvPr>
        </p:nvSpPr>
        <p:spPr/>
        <p:txBody>
          <a:bodyPr/>
          <a:lstStyle>
            <a:lvl1pPr>
              <a:defRPr/>
            </a:lvl1pPr>
          </a:lstStyle>
          <a:p>
            <a:pPr>
              <a:defRPr/>
            </a:pPr>
            <a:r>
              <a:rPr lang="en-IN" altLang="en-US"/>
              <a:t>St. Francis Institute Of Technology</a:t>
            </a:r>
          </a:p>
        </p:txBody>
      </p:sp>
      <p:sp>
        <p:nvSpPr>
          <p:cNvPr id="6" name="Footer Placeholder 4">
            <a:extLst>
              <a:ext uri="{FF2B5EF4-FFF2-40B4-BE49-F238E27FC236}">
                <a16:creationId xmlns="" xmlns:a16="http://schemas.microsoft.com/office/drawing/2014/main" id="{0DAD3FDF-5AF8-4479-9651-63FFF8B7DA7B}"/>
              </a:ext>
            </a:extLst>
          </p:cNvPr>
          <p:cNvSpPr>
            <a:spLocks noGrp="1"/>
          </p:cNvSpPr>
          <p:nvPr>
            <p:ph type="ftr" sz="quarter" idx="11"/>
          </p:nvPr>
        </p:nvSpPr>
        <p:spPr/>
        <p:txBody>
          <a:bodyPr/>
          <a:lstStyle>
            <a:lvl1pPr>
              <a:defRPr/>
            </a:lvl1pPr>
          </a:lstStyle>
          <a:p>
            <a:pPr>
              <a:defRPr/>
            </a:pPr>
            <a:r>
              <a:rPr lang="en-IN" altLang="en-US"/>
              <a:t>DEPARTMENT OF INFORMATION TECHNOLOGY</a:t>
            </a:r>
          </a:p>
        </p:txBody>
      </p:sp>
      <p:sp>
        <p:nvSpPr>
          <p:cNvPr id="7" name="Slide Number Placeholder 5">
            <a:extLst>
              <a:ext uri="{FF2B5EF4-FFF2-40B4-BE49-F238E27FC236}">
                <a16:creationId xmlns="" xmlns:a16="http://schemas.microsoft.com/office/drawing/2014/main" id="{609B001C-DDF6-434D-8BC2-458CE4D557C1}"/>
              </a:ext>
            </a:extLst>
          </p:cNvPr>
          <p:cNvSpPr>
            <a:spLocks noGrp="1"/>
          </p:cNvSpPr>
          <p:nvPr>
            <p:ph type="sldNum" sz="quarter" idx="12"/>
          </p:nvPr>
        </p:nvSpPr>
        <p:spPr/>
        <p:txBody>
          <a:bodyPr/>
          <a:lstStyle>
            <a:lvl1pPr>
              <a:defRPr/>
            </a:lvl1pPr>
          </a:lstStyle>
          <a:p>
            <a:pPr>
              <a:defRPr/>
            </a:pPr>
            <a:fld id="{6D4AFF81-392D-4522-910D-F6B94410F79C}" type="slidenum">
              <a:rPr lang="en-IN" altLang="en-US"/>
              <a:pPr>
                <a:defRPr/>
              </a:pPr>
              <a:t>‹#›</a:t>
            </a:fld>
            <a:endParaRPr lang="en-IN" altLang="en-US"/>
          </a:p>
        </p:txBody>
      </p:sp>
    </p:spTree>
    <p:extLst>
      <p:ext uri="{BB962C8B-B14F-4D97-AF65-F5344CB8AC3E}">
        <p14:creationId xmlns:p14="http://schemas.microsoft.com/office/powerpoint/2010/main" val="2680830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 xmlns:a16="http://schemas.microsoft.com/office/drawing/2014/main" id="{7B8D9228-77AA-467A-9936-5885AEDDC6FB}"/>
              </a:ext>
            </a:extLst>
          </p:cNvPr>
          <p:cNvSpPr>
            <a:spLocks noGrp="1"/>
          </p:cNvSpPr>
          <p:nvPr>
            <p:ph type="dt" sz="half" idx="10"/>
          </p:nvPr>
        </p:nvSpPr>
        <p:spPr/>
        <p:txBody>
          <a:bodyPr/>
          <a:lstStyle>
            <a:lvl1pPr>
              <a:defRPr/>
            </a:lvl1pPr>
          </a:lstStyle>
          <a:p>
            <a:pPr>
              <a:defRPr/>
            </a:pPr>
            <a:r>
              <a:rPr lang="en-IN" altLang="en-US"/>
              <a:t>St. Francis Institute Of Technology</a:t>
            </a:r>
          </a:p>
        </p:txBody>
      </p:sp>
      <p:sp>
        <p:nvSpPr>
          <p:cNvPr id="6" name="Footer Placeholder 4">
            <a:extLst>
              <a:ext uri="{FF2B5EF4-FFF2-40B4-BE49-F238E27FC236}">
                <a16:creationId xmlns="" xmlns:a16="http://schemas.microsoft.com/office/drawing/2014/main" id="{FEE0C4D4-67CE-4DB8-A7F1-D8102668A956}"/>
              </a:ext>
            </a:extLst>
          </p:cNvPr>
          <p:cNvSpPr>
            <a:spLocks noGrp="1"/>
          </p:cNvSpPr>
          <p:nvPr>
            <p:ph type="ftr" sz="quarter" idx="11"/>
          </p:nvPr>
        </p:nvSpPr>
        <p:spPr/>
        <p:txBody>
          <a:bodyPr/>
          <a:lstStyle>
            <a:lvl1pPr>
              <a:defRPr/>
            </a:lvl1pPr>
          </a:lstStyle>
          <a:p>
            <a:pPr>
              <a:defRPr/>
            </a:pPr>
            <a:r>
              <a:rPr lang="en-IN" altLang="en-US"/>
              <a:t>DEPARTMENT OF INFORMATION TECHNOLOGY</a:t>
            </a:r>
          </a:p>
        </p:txBody>
      </p:sp>
      <p:sp>
        <p:nvSpPr>
          <p:cNvPr id="7" name="Slide Number Placeholder 5">
            <a:extLst>
              <a:ext uri="{FF2B5EF4-FFF2-40B4-BE49-F238E27FC236}">
                <a16:creationId xmlns="" xmlns:a16="http://schemas.microsoft.com/office/drawing/2014/main" id="{C5CD401B-185A-47C2-A82F-969CFAD5CCF2}"/>
              </a:ext>
            </a:extLst>
          </p:cNvPr>
          <p:cNvSpPr>
            <a:spLocks noGrp="1"/>
          </p:cNvSpPr>
          <p:nvPr>
            <p:ph type="sldNum" sz="quarter" idx="12"/>
          </p:nvPr>
        </p:nvSpPr>
        <p:spPr/>
        <p:txBody>
          <a:bodyPr/>
          <a:lstStyle>
            <a:lvl1pPr>
              <a:defRPr/>
            </a:lvl1pPr>
          </a:lstStyle>
          <a:p>
            <a:pPr>
              <a:defRPr/>
            </a:pPr>
            <a:fld id="{91B3EF15-BA92-4FD8-9A5E-2550A9D7BCDC}" type="slidenum">
              <a:rPr lang="en-IN" altLang="en-US"/>
              <a:pPr>
                <a:defRPr/>
              </a:pPr>
              <a:t>‹#›</a:t>
            </a:fld>
            <a:endParaRPr lang="en-IN" altLang="en-US"/>
          </a:p>
        </p:txBody>
      </p:sp>
    </p:spTree>
    <p:extLst>
      <p:ext uri="{BB962C8B-B14F-4D97-AF65-F5344CB8AC3E}">
        <p14:creationId xmlns:p14="http://schemas.microsoft.com/office/powerpoint/2010/main" val="3248015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 xmlns:a16="http://schemas.microsoft.com/office/drawing/2014/main" id="{8E8C5C83-1658-4569-979A-656332AA38B9}"/>
              </a:ext>
            </a:extLst>
          </p:cNvPr>
          <p:cNvSpPr>
            <a:spLocks noGrp="1" noChangeArrowheads="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 xmlns:a16="http://schemas.microsoft.com/office/drawing/2014/main" id="{C20043E6-0877-4A6D-ABF7-A7ACD852BBEF}"/>
              </a:ext>
            </a:extLst>
          </p:cNvPr>
          <p:cNvSpPr>
            <a:spLocks noGrp="1" noChangeArrowheads="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 xmlns:a16="http://schemas.microsoft.com/office/drawing/2014/main" id="{84CC3FBB-3A1A-44AE-A3D4-9C7CC448B153}"/>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r>
              <a:rPr lang="en-IN" altLang="en-US"/>
              <a:t>St. Francis Institute Of Technology</a:t>
            </a:r>
          </a:p>
        </p:txBody>
      </p:sp>
      <p:sp>
        <p:nvSpPr>
          <p:cNvPr id="5" name="Footer Placeholder 4">
            <a:extLst>
              <a:ext uri="{FF2B5EF4-FFF2-40B4-BE49-F238E27FC236}">
                <a16:creationId xmlns="" xmlns:a16="http://schemas.microsoft.com/office/drawing/2014/main" id="{C137BBA4-7E9C-4D53-82D3-1AF5CE05D0D1}"/>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r>
              <a:rPr lang="en-IN" altLang="en-US"/>
              <a:t>DEPARTMENT OF INFORMATION TECHNOLOGY</a:t>
            </a:r>
          </a:p>
        </p:txBody>
      </p:sp>
      <p:sp>
        <p:nvSpPr>
          <p:cNvPr id="6" name="Slide Number Placeholder 5">
            <a:extLst>
              <a:ext uri="{FF2B5EF4-FFF2-40B4-BE49-F238E27FC236}">
                <a16:creationId xmlns="" xmlns:a16="http://schemas.microsoft.com/office/drawing/2014/main" id="{9A1412A6-B2B6-4DCC-B10C-C0E5ACC07FDC}"/>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defRPr>
            </a:lvl1pPr>
          </a:lstStyle>
          <a:p>
            <a:pPr>
              <a:defRPr/>
            </a:pPr>
            <a:fld id="{595E01B5-A4C2-44F8-A35F-8D18AB3208CE}" type="slidenum">
              <a:rPr lang="en-IN" altLang="en-US"/>
              <a:pPr>
                <a:defRPr/>
              </a:pPr>
              <a:t>‹#›</a:t>
            </a:fld>
            <a:endParaRPr lang="en-IN" altLang="en-US"/>
          </a:p>
        </p:txBody>
      </p:sp>
    </p:spTree>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mailto:nitikarai@sfit.ac.in"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0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82.png"/></Relationships>
</file>

<file path=ppt/slides/_rels/slide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25.xml"/><Relationship Id="rId4" Type="http://schemas.openxmlformats.org/officeDocument/2006/relationships/image" Target="../media/image83.png"/></Relationships>
</file>

<file path=ppt/slides/_rels/slide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28.xml"/><Relationship Id="rId4" Type="http://schemas.openxmlformats.org/officeDocument/2006/relationships/image" Target="../media/image8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111.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30.xml"/><Relationship Id="rId4" Type="http://schemas.openxmlformats.org/officeDocument/2006/relationships/image" Target="../media/image85.png"/></Relationships>
</file>

<file path=ppt/slides/_rels/slide11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31.xml"/><Relationship Id="rId6" Type="http://schemas.openxmlformats.org/officeDocument/2006/relationships/image" Target="../media/image80.emf"/><Relationship Id="rId5" Type="http://schemas.openxmlformats.org/officeDocument/2006/relationships/customXml" Target="../ink/ink3.xml"/><Relationship Id="rId4" Type="http://schemas.openxmlformats.org/officeDocument/2006/relationships/image" Target="../media/image87.png"/></Relationships>
</file>

<file path=ppt/slides/_rels/slide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5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61.pn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6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66.png"/><Relationship Id="rId4" Type="http://schemas.openxmlformats.org/officeDocument/2006/relationships/image" Target="../media/image65.png"/></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6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9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66.emf"/></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77.png"/></Relationships>
</file>

<file path=ppt/slides/_rels/slide9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3">
            <a:extLst>
              <a:ext uri="{FF2B5EF4-FFF2-40B4-BE49-F238E27FC236}">
                <a16:creationId xmlns="" xmlns:a16="http://schemas.microsoft.com/office/drawing/2014/main" id="{40BE5250-FA87-4569-AD67-B40C3683F4A0}"/>
              </a:ext>
            </a:extLst>
          </p:cNvPr>
          <p:cNvSpPr txBox="1">
            <a:spLocks noChangeArrowheads="1"/>
          </p:cNvSpPr>
          <p:nvPr/>
        </p:nvSpPr>
        <p:spPr bwMode="auto">
          <a:xfrm>
            <a:off x="4211638" y="26035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sz="1800">
              <a:latin typeface="Verdana" panose="020B0604030504040204" pitchFamily="34" charset="0"/>
              <a:cs typeface="Arial" panose="020B0604020202020204" pitchFamily="34" charset="0"/>
            </a:endParaRPr>
          </a:p>
        </p:txBody>
      </p:sp>
      <p:sp>
        <p:nvSpPr>
          <p:cNvPr id="4099" name="Rectangle 2">
            <a:extLst>
              <a:ext uri="{FF2B5EF4-FFF2-40B4-BE49-F238E27FC236}">
                <a16:creationId xmlns="" xmlns:a16="http://schemas.microsoft.com/office/drawing/2014/main" id="{3106376B-EC1E-45CE-8097-98C72377D5CC}"/>
              </a:ext>
            </a:extLst>
          </p:cNvPr>
          <p:cNvSpPr txBox="1">
            <a:spLocks noChangeArrowheads="1"/>
          </p:cNvSpPr>
          <p:nvPr/>
        </p:nvSpPr>
        <p:spPr bwMode="auto">
          <a:xfrm>
            <a:off x="373063" y="1319213"/>
            <a:ext cx="8496300"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Calibri" panose="020F0502020204030204" pitchFamily="34" charset="0"/>
              </a:defRPr>
            </a:lvl1pPr>
            <a:lvl2pPr marL="908050" indent="-436563">
              <a:defRPr>
                <a:solidFill>
                  <a:schemeClr val="tx1"/>
                </a:solidFill>
                <a:latin typeface="Calibri" panose="020F0502020204030204" pitchFamily="34" charset="0"/>
              </a:defRPr>
            </a:lvl2pPr>
            <a:lvl3pPr marL="1304925" indent="-395288">
              <a:defRPr>
                <a:solidFill>
                  <a:schemeClr val="tx1"/>
                </a:solidFill>
                <a:latin typeface="Calibri" panose="020F0502020204030204" pitchFamily="34" charset="0"/>
              </a:defRPr>
            </a:lvl3pPr>
            <a:lvl4pPr marL="1693863" indent="-387350">
              <a:defRPr>
                <a:solidFill>
                  <a:schemeClr val="tx1"/>
                </a:solidFill>
                <a:latin typeface="Calibri" panose="020F0502020204030204" pitchFamily="34" charset="0"/>
              </a:defRPr>
            </a:lvl4pPr>
            <a:lvl5pPr marL="2093913" indent="-398463">
              <a:defRPr>
                <a:solidFill>
                  <a:schemeClr val="tx1"/>
                </a:solidFill>
                <a:latin typeface="Calibri" panose="020F0502020204030204" pitchFamily="34" charset="0"/>
              </a:defRPr>
            </a:lvl5pPr>
            <a:lvl6pPr marL="2551113" indent="-398463" defTabSz="457200" eaLnBrk="0" fontAlgn="base" hangingPunct="0">
              <a:spcBef>
                <a:spcPct val="0"/>
              </a:spcBef>
              <a:spcAft>
                <a:spcPct val="0"/>
              </a:spcAft>
              <a:defRPr>
                <a:solidFill>
                  <a:schemeClr val="tx1"/>
                </a:solidFill>
                <a:latin typeface="Calibri" panose="020F0502020204030204" pitchFamily="34" charset="0"/>
              </a:defRPr>
            </a:lvl6pPr>
            <a:lvl7pPr marL="3008313" indent="-398463" defTabSz="457200" eaLnBrk="0" fontAlgn="base" hangingPunct="0">
              <a:spcBef>
                <a:spcPct val="0"/>
              </a:spcBef>
              <a:spcAft>
                <a:spcPct val="0"/>
              </a:spcAft>
              <a:defRPr>
                <a:solidFill>
                  <a:schemeClr val="tx1"/>
                </a:solidFill>
                <a:latin typeface="Calibri" panose="020F0502020204030204" pitchFamily="34" charset="0"/>
              </a:defRPr>
            </a:lvl7pPr>
            <a:lvl8pPr marL="3465513" indent="-398463" defTabSz="457200" eaLnBrk="0" fontAlgn="base" hangingPunct="0">
              <a:spcBef>
                <a:spcPct val="0"/>
              </a:spcBef>
              <a:spcAft>
                <a:spcPct val="0"/>
              </a:spcAft>
              <a:defRPr>
                <a:solidFill>
                  <a:schemeClr val="tx1"/>
                </a:solidFill>
                <a:latin typeface="Calibri" panose="020F0502020204030204" pitchFamily="34" charset="0"/>
              </a:defRPr>
            </a:lvl8pPr>
            <a:lvl9pPr marL="3922713"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800" b="1" dirty="0">
                <a:solidFill>
                  <a:schemeClr val="tx2"/>
                </a:solidFill>
                <a:latin typeface="Verdana" panose="020B0604030504040204" pitchFamily="34" charset="0"/>
                <a:cs typeface="Arial" panose="020B0604020202020204" pitchFamily="34" charset="0"/>
              </a:rPr>
              <a:t>Database Management System (DBMS)</a:t>
            </a:r>
            <a:endParaRPr lang="en-US" altLang="en-US" sz="3200" b="1" dirty="0">
              <a:solidFill>
                <a:schemeClr val="tx2"/>
              </a:solidFill>
              <a:latin typeface="Verdana" panose="020B0604030504040204" pitchFamily="34" charset="0"/>
              <a:cs typeface="Arial" panose="020B0604020202020204" pitchFamily="34" charset="0"/>
            </a:endParaRPr>
          </a:p>
          <a:p>
            <a:pPr algn="ctr" eaLnBrk="1" hangingPunct="1"/>
            <a:r>
              <a:rPr lang="en-US" altLang="en-US" sz="2000" b="1" dirty="0">
                <a:solidFill>
                  <a:schemeClr val="tx2"/>
                </a:solidFill>
                <a:latin typeface="Verdana" panose="020B0604030504040204" pitchFamily="34" charset="0"/>
                <a:cs typeface="Arial" panose="020B0604020202020204" pitchFamily="34" charset="0"/>
              </a:rPr>
              <a:t>CSC403</a:t>
            </a:r>
            <a:endParaRPr lang="en-US" altLang="en-US" sz="3200" b="1" dirty="0">
              <a:solidFill>
                <a:schemeClr val="tx2"/>
              </a:solidFill>
              <a:latin typeface="Verdana" panose="020B0604030504040204" pitchFamily="34" charset="0"/>
              <a:cs typeface="Arial" panose="020B0604020202020204" pitchFamily="34" charset="0"/>
            </a:endParaRPr>
          </a:p>
        </p:txBody>
      </p:sp>
      <p:sp>
        <p:nvSpPr>
          <p:cNvPr id="25" name="Rectangle 3">
            <a:extLst>
              <a:ext uri="{FF2B5EF4-FFF2-40B4-BE49-F238E27FC236}">
                <a16:creationId xmlns="" xmlns:a16="http://schemas.microsoft.com/office/drawing/2014/main" id="{3FA212E0-9C2E-41F7-9001-A8F6C05B4285}"/>
              </a:ext>
            </a:extLst>
          </p:cNvPr>
          <p:cNvSpPr txBox="1">
            <a:spLocks noChangeArrowheads="1"/>
          </p:cNvSpPr>
          <p:nvPr/>
        </p:nvSpPr>
        <p:spPr bwMode="auto">
          <a:xfrm>
            <a:off x="860425" y="3530600"/>
            <a:ext cx="7775575" cy="2695574"/>
          </a:xfrm>
          <a:prstGeom prst="rect">
            <a:avLst/>
          </a:prstGeom>
          <a:noFill/>
          <a:ln w="9525">
            <a:noFill/>
            <a:miter lim="800000"/>
            <a:headEnd/>
            <a:tailEnd/>
          </a:ln>
        </p:spPr>
        <p:txBody>
          <a:bodyPr/>
          <a:lstStyle/>
          <a:p>
            <a:pPr marL="609600" indent="-609600" algn="ctr" eaLnBrk="1" fontAlgn="auto" hangingPunct="1">
              <a:spcBef>
                <a:spcPct val="20000"/>
              </a:spcBef>
              <a:spcAft>
                <a:spcPts val="0"/>
              </a:spcAft>
              <a:buClr>
                <a:schemeClr val="folHlink"/>
              </a:buClr>
              <a:buSzPct val="60000"/>
              <a:defRPr/>
            </a:pPr>
            <a:r>
              <a:rPr lang="en-US" sz="2400" b="1" dirty="0">
                <a:latin typeface="+mn-lt"/>
              </a:rPr>
              <a:t>Subject Incharge</a:t>
            </a:r>
          </a:p>
          <a:p>
            <a:pPr marL="609600" indent="-609600" algn="ctr" eaLnBrk="1" fontAlgn="auto" hangingPunct="1">
              <a:spcBef>
                <a:spcPct val="20000"/>
              </a:spcBef>
              <a:spcAft>
                <a:spcPts val="0"/>
              </a:spcAft>
              <a:buClr>
                <a:schemeClr val="folHlink"/>
              </a:buClr>
              <a:buSzPct val="60000"/>
              <a:defRPr/>
            </a:pPr>
            <a:r>
              <a:rPr lang="en-US" sz="2400" dirty="0" smtClean="0">
                <a:latin typeface="+mn-lt"/>
              </a:rPr>
              <a:t>Dr. </a:t>
            </a:r>
            <a:r>
              <a:rPr lang="en-US" sz="2400" dirty="0" err="1" smtClean="0">
                <a:latin typeface="+mn-lt"/>
              </a:rPr>
              <a:t>Kavita</a:t>
            </a:r>
            <a:r>
              <a:rPr lang="en-US" sz="2400" dirty="0" smtClean="0">
                <a:latin typeface="+mn-lt"/>
              </a:rPr>
              <a:t> Sonawane</a:t>
            </a:r>
            <a:endParaRPr lang="en-US" sz="2400" dirty="0">
              <a:latin typeface="+mn-lt"/>
            </a:endParaRPr>
          </a:p>
          <a:p>
            <a:pPr algn="ctr" eaLnBrk="1" fontAlgn="auto" hangingPunct="1">
              <a:spcBef>
                <a:spcPts val="0"/>
              </a:spcBef>
              <a:spcAft>
                <a:spcPts val="0"/>
              </a:spcAft>
              <a:defRPr/>
            </a:pPr>
            <a:r>
              <a:rPr lang="en-US" sz="2000" dirty="0" smtClean="0">
                <a:latin typeface="+mn-lt"/>
              </a:rPr>
              <a:t>Professor &amp; HOD</a:t>
            </a:r>
            <a:endParaRPr lang="en-US" sz="2000" dirty="0">
              <a:latin typeface="+mn-lt"/>
            </a:endParaRPr>
          </a:p>
          <a:p>
            <a:pPr algn="ctr" eaLnBrk="1" fontAlgn="auto" hangingPunct="1">
              <a:spcBef>
                <a:spcPts val="0"/>
              </a:spcBef>
              <a:spcAft>
                <a:spcPts val="0"/>
              </a:spcAft>
              <a:defRPr/>
            </a:pPr>
            <a:r>
              <a:rPr lang="en-US" sz="2000" dirty="0">
                <a:latin typeface="+mn-lt"/>
              </a:rPr>
              <a:t>email: </a:t>
            </a:r>
            <a:r>
              <a:rPr lang="en-US" sz="2000" u="sng" dirty="0" smtClean="0">
                <a:solidFill>
                  <a:schemeClr val="accent1">
                    <a:lumMod val="75000"/>
                  </a:schemeClr>
                </a:solidFill>
                <a:latin typeface="+mn-lt"/>
              </a:rPr>
              <a:t>kavitasonawane</a:t>
            </a:r>
            <a:r>
              <a:rPr lang="en-US" sz="2000" u="sng" dirty="0" smtClean="0">
                <a:solidFill>
                  <a:srgbClr val="0563C1"/>
                </a:solidFill>
                <a:latin typeface="+mn-lt"/>
                <a:hlinkClick r:id="rId2">
                  <a:extLst>
                    <a:ext uri="{A12FA001-AC4F-418D-AE19-62706E023703}">
                      <ahyp:hlinkClr xmlns="" xmlns:ahyp="http://schemas.microsoft.com/office/drawing/2018/hyperlinkcolor" val="tx"/>
                    </a:ext>
                  </a:extLst>
                </a:hlinkClick>
              </a:rPr>
              <a:t>@</a:t>
            </a:r>
            <a:r>
              <a:rPr lang="en-US" sz="2000" u="sng" dirty="0" smtClean="0">
                <a:solidFill>
                  <a:schemeClr val="accent1">
                    <a:lumMod val="75000"/>
                  </a:schemeClr>
                </a:solidFill>
                <a:latin typeface="+mn-lt"/>
                <a:hlinkClick r:id="rId2">
                  <a:extLst>
                    <a:ext uri="{A12FA001-AC4F-418D-AE19-62706E023703}">
                      <ahyp:hlinkClr xmlns="" xmlns:ahyp="http://schemas.microsoft.com/office/drawing/2018/hyperlinkcolor" val="tx"/>
                    </a:ext>
                  </a:extLst>
                </a:hlinkClick>
              </a:rPr>
              <a:t>sfit.ac.in</a:t>
            </a:r>
            <a:endParaRPr lang="en-US" sz="2000" u="sng" dirty="0">
              <a:solidFill>
                <a:schemeClr val="accent1">
                  <a:lumMod val="75000"/>
                </a:schemeClr>
              </a:solidFill>
              <a:latin typeface="+mn-lt"/>
            </a:endParaRPr>
          </a:p>
          <a:p>
            <a:pPr algn="ctr" eaLnBrk="1" fontAlgn="auto" hangingPunct="1">
              <a:spcBef>
                <a:spcPts val="0"/>
              </a:spcBef>
              <a:spcAft>
                <a:spcPts val="0"/>
              </a:spcAft>
              <a:defRPr/>
            </a:pPr>
            <a:endParaRPr lang="en-US" sz="2000" u="sng" dirty="0">
              <a:solidFill>
                <a:srgbClr val="FF0000"/>
              </a:solidFill>
              <a:latin typeface="+mn-lt"/>
            </a:endParaRPr>
          </a:p>
          <a:p>
            <a:pPr algn="ctr" eaLnBrk="1" fontAlgn="auto" hangingPunct="1">
              <a:spcBef>
                <a:spcPct val="20000"/>
              </a:spcBef>
              <a:spcAft>
                <a:spcPts val="0"/>
              </a:spcAft>
              <a:buClr>
                <a:schemeClr val="folHlink"/>
              </a:buClr>
              <a:buSzPct val="60000"/>
              <a:defRPr/>
            </a:pPr>
            <a:endParaRPr lang="en-US" sz="2000" dirty="0">
              <a:latin typeface="+mn-lt"/>
            </a:endParaRPr>
          </a:p>
        </p:txBody>
      </p:sp>
      <p:pic>
        <p:nvPicPr>
          <p:cNvPr id="4102" name="Picture 15">
            <a:extLst>
              <a:ext uri="{FF2B5EF4-FFF2-40B4-BE49-F238E27FC236}">
                <a16:creationId xmlns="" xmlns:a16="http://schemas.microsoft.com/office/drawing/2014/main" id="{2FB19400-13F9-4A90-97F0-EFC9B994E81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1638" y="2368550"/>
            <a:ext cx="9207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03" name="Group 10">
            <a:extLst>
              <a:ext uri="{FF2B5EF4-FFF2-40B4-BE49-F238E27FC236}">
                <a16:creationId xmlns="" xmlns:a16="http://schemas.microsoft.com/office/drawing/2014/main" id="{ADE1F8D7-7C36-4616-ABBA-5D3E790AC950}"/>
              </a:ext>
            </a:extLst>
          </p:cNvPr>
          <p:cNvGrpSpPr>
            <a:grpSpLocks/>
          </p:cNvGrpSpPr>
          <p:nvPr/>
        </p:nvGrpSpPr>
        <p:grpSpPr bwMode="auto">
          <a:xfrm>
            <a:off x="-3175" y="836613"/>
            <a:ext cx="9112250" cy="6011862"/>
            <a:chOff x="-3400" y="836712"/>
            <a:chExt cx="9111904" cy="6011912"/>
          </a:xfrm>
        </p:grpSpPr>
        <p:sp>
          <p:nvSpPr>
            <p:cNvPr id="4106" name="Date Placeholder 3">
              <a:extLst>
                <a:ext uri="{FF2B5EF4-FFF2-40B4-BE49-F238E27FC236}">
                  <a16:creationId xmlns="" xmlns:a16="http://schemas.microsoft.com/office/drawing/2014/main" id="{03E72B05-8400-4485-A60F-179A18B24059}"/>
                </a:ext>
              </a:extLst>
            </p:cNvPr>
            <p:cNvSpPr txBox="1">
              <a:spLocks noChangeArrowheads="1"/>
            </p:cNvSpPr>
            <p:nvPr/>
          </p:nvSpPr>
          <p:spPr bwMode="auto">
            <a:xfrm>
              <a:off x="523429" y="6462861"/>
              <a:ext cx="32226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IN" altLang="en-US" sz="1200" dirty="0">
                  <a:solidFill>
                    <a:srgbClr val="898989"/>
                  </a:solidFill>
                  <a:latin typeface="Times New Roman" panose="02020603050405020304" pitchFamily="18" charset="0"/>
                  <a:cs typeface="Times New Roman" panose="02020603050405020304" pitchFamily="18" charset="0"/>
                </a:rPr>
                <a:t>St. Francis Institute of Technology</a:t>
              </a:r>
            </a:p>
            <a:p>
              <a:pPr eaLnBrk="1" hangingPunct="1"/>
              <a:r>
                <a:rPr lang="en-IN" altLang="en-US" sz="1200" dirty="0">
                  <a:solidFill>
                    <a:srgbClr val="898989"/>
                  </a:solidFill>
                  <a:latin typeface="Times New Roman" panose="02020603050405020304" pitchFamily="18" charset="0"/>
                  <a:cs typeface="Times New Roman" panose="02020603050405020304" pitchFamily="18" charset="0"/>
                </a:rPr>
                <a:t>Department of Computer Engineering</a:t>
              </a:r>
            </a:p>
          </p:txBody>
        </p:sp>
        <p:sp>
          <p:nvSpPr>
            <p:cNvPr id="4107" name="Slide Number Placeholder 5">
              <a:extLst>
                <a:ext uri="{FF2B5EF4-FFF2-40B4-BE49-F238E27FC236}">
                  <a16:creationId xmlns="" xmlns:a16="http://schemas.microsoft.com/office/drawing/2014/main" id="{B59CDB5D-C840-4F09-B64C-2FC6E19BAC68}"/>
                </a:ext>
              </a:extLst>
            </p:cNvPr>
            <p:cNvSpPr txBox="1">
              <a:spLocks noChangeArrowheads="1"/>
            </p:cNvSpPr>
            <p:nvPr/>
          </p:nvSpPr>
          <p:spPr bwMode="auto">
            <a:xfrm>
              <a:off x="8664575" y="6534299"/>
              <a:ext cx="37147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fld id="{518612EC-AE9E-4F87-BB7C-18776FA2CA8F}" type="slidenum">
                <a:rPr lang="en-IN" altLang="en-US" sz="1200">
                  <a:solidFill>
                    <a:srgbClr val="898989"/>
                  </a:solidFill>
                  <a:latin typeface="Times New Roman" panose="02020603050405020304" pitchFamily="18" charset="0"/>
                  <a:cs typeface="Times New Roman" panose="02020603050405020304" pitchFamily="18" charset="0"/>
                </a:rPr>
                <a:pPr algn="r" eaLnBrk="1" hangingPunct="1"/>
                <a:t>1</a:t>
              </a:fld>
              <a:endParaRPr lang="en-IN" altLang="en-US" sz="1200">
                <a:solidFill>
                  <a:srgbClr val="898989"/>
                </a:solidFill>
                <a:latin typeface="Times New Roman" panose="02020603050405020304" pitchFamily="18" charset="0"/>
                <a:cs typeface="Times New Roman" panose="02020603050405020304" pitchFamily="18" charset="0"/>
              </a:endParaRPr>
            </a:p>
          </p:txBody>
        </p:sp>
        <p:pic>
          <p:nvPicPr>
            <p:cNvPr id="4108" name="Picture 15">
              <a:extLst>
                <a:ext uri="{FF2B5EF4-FFF2-40B4-BE49-F238E27FC236}">
                  <a16:creationId xmlns="" xmlns:a16="http://schemas.microsoft.com/office/drawing/2014/main" id="{C9152F4D-01AF-4468-91EB-B13C34C7BBF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504" y="6453336"/>
              <a:ext cx="371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9" name="Date Placeholder 3">
              <a:extLst>
                <a:ext uri="{FF2B5EF4-FFF2-40B4-BE49-F238E27FC236}">
                  <a16:creationId xmlns="" xmlns:a16="http://schemas.microsoft.com/office/drawing/2014/main" id="{40FE69B4-1DAE-49EB-AB69-F3C5C40B3E17}"/>
                </a:ext>
              </a:extLst>
            </p:cNvPr>
            <p:cNvSpPr txBox="1">
              <a:spLocks noChangeArrowheads="1"/>
            </p:cNvSpPr>
            <p:nvPr/>
          </p:nvSpPr>
          <p:spPr bwMode="auto">
            <a:xfrm>
              <a:off x="5939701" y="6453336"/>
              <a:ext cx="2613749"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r>
                <a:rPr lang="en-IN" altLang="en-US" sz="1200" dirty="0">
                  <a:solidFill>
                    <a:srgbClr val="898989"/>
                  </a:solidFill>
                  <a:latin typeface="Times New Roman" panose="02020603050405020304" pitchFamily="18" charset="0"/>
                  <a:cs typeface="Times New Roman" panose="02020603050405020304" pitchFamily="18" charset="0"/>
                </a:rPr>
                <a:t>Database Management System</a:t>
              </a:r>
            </a:p>
            <a:p>
              <a:pPr algn="r" eaLnBrk="1" hangingPunct="1"/>
              <a:r>
                <a:rPr lang="en-IN" altLang="en-US" sz="1200" dirty="0" err="1" smtClean="0">
                  <a:solidFill>
                    <a:srgbClr val="898989"/>
                  </a:solidFill>
                  <a:latin typeface="Times New Roman" panose="02020603050405020304" pitchFamily="18" charset="0"/>
                  <a:cs typeface="Times New Roman" panose="02020603050405020304" pitchFamily="18" charset="0"/>
                </a:rPr>
                <a:t>Kavita</a:t>
              </a:r>
              <a:r>
                <a:rPr lang="en-IN" altLang="en-US" sz="1200" dirty="0" smtClean="0">
                  <a:solidFill>
                    <a:srgbClr val="898989"/>
                  </a:solidFill>
                  <a:latin typeface="Times New Roman" panose="02020603050405020304" pitchFamily="18" charset="0"/>
                  <a:cs typeface="Times New Roman" panose="02020603050405020304" pitchFamily="18" charset="0"/>
                </a:rPr>
                <a:t> Sonawane</a:t>
              </a:r>
              <a:endParaRPr lang="en-IN" altLang="en-US" sz="1200" dirty="0">
                <a:solidFill>
                  <a:srgbClr val="898989"/>
                </a:solidFill>
                <a:latin typeface="Times New Roman" panose="02020603050405020304" pitchFamily="18" charset="0"/>
                <a:cs typeface="Times New Roman" panose="02020603050405020304" pitchFamily="18" charset="0"/>
              </a:endParaRPr>
            </a:p>
          </p:txBody>
        </p:sp>
        <p:cxnSp>
          <p:nvCxnSpPr>
            <p:cNvPr id="17" name="Straight Connector 16">
              <a:extLst>
                <a:ext uri="{FF2B5EF4-FFF2-40B4-BE49-F238E27FC236}">
                  <a16:creationId xmlns="" xmlns:a16="http://schemas.microsoft.com/office/drawing/2014/main" id="{D2AEAF47-0933-4070-8F97-BA3E8C232CE5}"/>
                </a:ext>
              </a:extLst>
            </p:cNvPr>
            <p:cNvCxnSpPr>
              <a:cxnSpLocks/>
            </p:cNvCxnSpPr>
            <p:nvPr/>
          </p:nvCxnSpPr>
          <p:spPr>
            <a:xfrm>
              <a:off x="-225" y="6381895"/>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111" name="Group 9">
              <a:extLst>
                <a:ext uri="{FF2B5EF4-FFF2-40B4-BE49-F238E27FC236}">
                  <a16:creationId xmlns="" xmlns:a16="http://schemas.microsoft.com/office/drawing/2014/main" id="{CA509F84-2318-497B-89B4-4B980D0672EB}"/>
                </a:ext>
              </a:extLst>
            </p:cNvPr>
            <p:cNvGrpSpPr>
              <a:grpSpLocks/>
            </p:cNvGrpSpPr>
            <p:nvPr/>
          </p:nvGrpSpPr>
          <p:grpSpPr bwMode="auto">
            <a:xfrm>
              <a:off x="-3400" y="836712"/>
              <a:ext cx="9111904" cy="84458"/>
              <a:chOff x="-3400" y="836712"/>
              <a:chExt cx="9111904" cy="84458"/>
            </a:xfrm>
          </p:grpSpPr>
          <p:cxnSp>
            <p:nvCxnSpPr>
              <p:cNvPr id="19" name="Straight Connector 18">
                <a:extLst>
                  <a:ext uri="{FF2B5EF4-FFF2-40B4-BE49-F238E27FC236}">
                    <a16:creationId xmlns="" xmlns:a16="http://schemas.microsoft.com/office/drawing/2014/main" id="{6B60DCDA-4B51-4955-8056-B7125C47E5F8}"/>
                  </a:ext>
                </a:extLst>
              </p:cNvPr>
              <p:cNvCxnSpPr>
                <a:cxnSpLocks/>
              </p:cNvCxnSpPr>
              <p:nvPr/>
            </p:nvCxnSpPr>
            <p:spPr>
              <a:xfrm>
                <a:off x="-225" y="836712"/>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 xmlns:a16="http://schemas.microsoft.com/office/drawing/2014/main" id="{611C0DD6-BFE4-4856-ABB7-28EC382F1EB9}"/>
                  </a:ext>
                </a:extLst>
              </p:cNvPr>
              <p:cNvSpPr/>
              <p:nvPr/>
            </p:nvSpPr>
            <p:spPr>
              <a:xfrm>
                <a:off x="-3400" y="836712"/>
                <a:ext cx="4575001" cy="8413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a:p>
            </p:txBody>
          </p:sp>
        </p:grpSp>
      </p:grpSp>
      <p:sp>
        <p:nvSpPr>
          <p:cNvPr id="4105" name="Rectangle 19">
            <a:extLst>
              <a:ext uri="{FF2B5EF4-FFF2-40B4-BE49-F238E27FC236}">
                <a16:creationId xmlns="" xmlns:a16="http://schemas.microsoft.com/office/drawing/2014/main" id="{99C972EE-CF78-4392-A7FF-3BC5FF775047}"/>
              </a:ext>
            </a:extLst>
          </p:cNvPr>
          <p:cNvSpPr>
            <a:spLocks noChangeArrowheads="1"/>
          </p:cNvSpPr>
          <p:nvPr/>
        </p:nvSpPr>
        <p:spPr bwMode="auto">
          <a:xfrm>
            <a:off x="2495550" y="6350"/>
            <a:ext cx="65405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600">
                <a:solidFill>
                  <a:srgbClr val="898989"/>
                </a:solidFill>
                <a:latin typeface="Times New Roman" panose="02020603050405020304" pitchFamily="18" charset="0"/>
                <a:cs typeface="Times New Roman" panose="02020603050405020304" pitchFamily="18" charset="0"/>
              </a:rPr>
              <a:t>The material in this presentation belongs to St. Francis Institute of Technology and is solely for educational purposes. Distribution and modifications of the content is prohibited.</a:t>
            </a:r>
            <a:endParaRPr lang="en-IN" altLang="en-US" sz="1600">
              <a:solidFill>
                <a:srgbClr val="898989"/>
              </a:solidFill>
              <a:latin typeface="Times New Roman" panose="02020603050405020304" pitchFamily="18" charset="0"/>
              <a:cs typeface="Times New Roman" panose="02020603050405020304" pitchFamily="18" charset="0"/>
            </a:endParaRPr>
          </a:p>
        </p:txBody>
      </p:sp>
    </p:spTree>
  </p:cSld>
  <p:clrMapOvr>
    <a:masterClrMapping/>
  </p:clrMapOvr>
  <p:transition advTm="3826"/>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476672"/>
            <a:ext cx="7886700" cy="5700291"/>
          </a:xfrm>
        </p:spPr>
        <p:txBody>
          <a:bodyPr/>
          <a:lstStyle/>
          <a:p>
            <a:pPr marL="0" indent="0">
              <a:buNone/>
            </a:pPr>
            <a:r>
              <a:rPr lang="en-US" sz="4000" dirty="0" smtClean="0"/>
              <a:t>Types of Entity:</a:t>
            </a:r>
          </a:p>
          <a:p>
            <a:pPr marL="0" indent="0">
              <a:buNone/>
            </a:pPr>
            <a:endParaRPr lang="en-US" sz="4000" dirty="0" smtClean="0"/>
          </a:p>
          <a:p>
            <a:pPr marL="0" indent="0">
              <a:buNone/>
            </a:pPr>
            <a:r>
              <a:rPr lang="en-US" sz="4000" dirty="0" smtClean="0"/>
              <a:t>1] strong  entity</a:t>
            </a:r>
          </a:p>
          <a:p>
            <a:pPr marL="0" indent="0">
              <a:buNone/>
            </a:pPr>
            <a:r>
              <a:rPr lang="en-US" sz="4000" dirty="0" smtClean="0"/>
              <a:t>2] Weak entity</a:t>
            </a:r>
            <a:endParaRPr lang="en-US" sz="4000" dirty="0"/>
          </a:p>
        </p:txBody>
      </p:sp>
    </p:spTree>
    <p:extLst>
      <p:ext uri="{BB962C8B-B14F-4D97-AF65-F5344CB8AC3E}">
        <p14:creationId xmlns:p14="http://schemas.microsoft.com/office/powerpoint/2010/main" val="32761911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548680"/>
            <a:ext cx="7886700" cy="5628283"/>
          </a:xfrm>
        </p:spPr>
        <p:txBody>
          <a:bodyPr/>
          <a:lstStyle/>
          <a:p>
            <a:r>
              <a:rPr lang="en-US" b="1" dirty="0"/>
              <a:t>U</a:t>
            </a:r>
            <a:r>
              <a:rPr lang="en-US" dirty="0"/>
              <a:t> symbol indicates the Subtype is a subset of the </a:t>
            </a:r>
            <a:r>
              <a:rPr lang="en-US" dirty="0" err="1"/>
              <a:t>Supertype</a:t>
            </a:r>
            <a:r>
              <a:rPr lang="en-US" dirty="0"/>
              <a:t>.</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340768"/>
            <a:ext cx="7344816"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40507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3">
            <a:extLst>
              <a:ext uri="{FF2B5EF4-FFF2-40B4-BE49-F238E27FC236}">
                <a16:creationId xmlns="" xmlns:a16="http://schemas.microsoft.com/office/drawing/2014/main" id="{A2044DBA-A9D3-4F2C-855E-79B57B7AA31E}"/>
              </a:ext>
            </a:extLst>
          </p:cNvPr>
          <p:cNvSpPr txBox="1">
            <a:spLocks noChangeArrowheads="1"/>
          </p:cNvSpPr>
          <p:nvPr/>
        </p:nvSpPr>
        <p:spPr bwMode="auto">
          <a:xfrm>
            <a:off x="4211638" y="26035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sz="1800">
              <a:latin typeface="Verdana" panose="020B0604030504040204" pitchFamily="34" charset="0"/>
              <a:cs typeface="Arial" panose="020B0604020202020204" pitchFamily="34" charset="0"/>
            </a:endParaRPr>
          </a:p>
        </p:txBody>
      </p:sp>
      <p:grpSp>
        <p:nvGrpSpPr>
          <p:cNvPr id="5123" name="Group 9">
            <a:extLst>
              <a:ext uri="{FF2B5EF4-FFF2-40B4-BE49-F238E27FC236}">
                <a16:creationId xmlns="" xmlns:a16="http://schemas.microsoft.com/office/drawing/2014/main" id="{59DCAB17-C168-477D-9174-0A626FD1C5DC}"/>
              </a:ext>
            </a:extLst>
          </p:cNvPr>
          <p:cNvGrpSpPr>
            <a:grpSpLocks/>
          </p:cNvGrpSpPr>
          <p:nvPr/>
        </p:nvGrpSpPr>
        <p:grpSpPr bwMode="auto">
          <a:xfrm>
            <a:off x="-3175" y="836613"/>
            <a:ext cx="9112250" cy="6011862"/>
            <a:chOff x="-3400" y="836712"/>
            <a:chExt cx="9111904" cy="6011912"/>
          </a:xfrm>
        </p:grpSpPr>
        <p:sp>
          <p:nvSpPr>
            <p:cNvPr id="5128" name="Date Placeholder 3">
              <a:extLst>
                <a:ext uri="{FF2B5EF4-FFF2-40B4-BE49-F238E27FC236}">
                  <a16:creationId xmlns="" xmlns:a16="http://schemas.microsoft.com/office/drawing/2014/main" id="{09D2E0C9-28F4-4184-B02B-DCC69BD27962}"/>
                </a:ext>
              </a:extLst>
            </p:cNvPr>
            <p:cNvSpPr txBox="1">
              <a:spLocks noChangeArrowheads="1"/>
            </p:cNvSpPr>
            <p:nvPr/>
          </p:nvSpPr>
          <p:spPr bwMode="auto">
            <a:xfrm>
              <a:off x="523429" y="6462861"/>
              <a:ext cx="32226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IN" altLang="en-US" sz="1200" dirty="0">
                  <a:solidFill>
                    <a:srgbClr val="898989"/>
                  </a:solidFill>
                  <a:latin typeface="Times New Roman" panose="02020603050405020304" pitchFamily="18" charset="0"/>
                  <a:cs typeface="Times New Roman" panose="02020603050405020304" pitchFamily="18" charset="0"/>
                </a:rPr>
                <a:t>St. Francis Institute of Technology</a:t>
              </a:r>
            </a:p>
            <a:p>
              <a:pPr eaLnBrk="1" hangingPunct="1"/>
              <a:r>
                <a:rPr lang="en-IN" altLang="en-US" sz="1200" dirty="0">
                  <a:solidFill>
                    <a:srgbClr val="898989"/>
                  </a:solidFill>
                  <a:latin typeface="Times New Roman" panose="02020603050405020304" pitchFamily="18" charset="0"/>
                  <a:cs typeface="Times New Roman" panose="02020603050405020304" pitchFamily="18" charset="0"/>
                </a:rPr>
                <a:t>Department of Computer Engineering</a:t>
              </a:r>
            </a:p>
          </p:txBody>
        </p:sp>
        <p:sp>
          <p:nvSpPr>
            <p:cNvPr id="5129" name="Slide Number Placeholder 5">
              <a:extLst>
                <a:ext uri="{FF2B5EF4-FFF2-40B4-BE49-F238E27FC236}">
                  <a16:creationId xmlns="" xmlns:a16="http://schemas.microsoft.com/office/drawing/2014/main" id="{CB4508B4-6227-4E06-BF60-543FA84B68B5}"/>
                </a:ext>
              </a:extLst>
            </p:cNvPr>
            <p:cNvSpPr txBox="1">
              <a:spLocks noChangeArrowheads="1"/>
            </p:cNvSpPr>
            <p:nvPr/>
          </p:nvSpPr>
          <p:spPr bwMode="auto">
            <a:xfrm>
              <a:off x="8664575" y="6534299"/>
              <a:ext cx="37147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fld id="{0AA57194-F1F6-4689-8F54-3E74F91445DD}" type="slidenum">
                <a:rPr lang="en-IN" altLang="en-US" sz="1200">
                  <a:solidFill>
                    <a:srgbClr val="898989"/>
                  </a:solidFill>
                  <a:latin typeface="Times New Roman" panose="02020603050405020304" pitchFamily="18" charset="0"/>
                  <a:cs typeface="Times New Roman" panose="02020603050405020304" pitchFamily="18" charset="0"/>
                </a:rPr>
                <a:pPr algn="r" eaLnBrk="1" hangingPunct="1"/>
                <a:t>101</a:t>
              </a:fld>
              <a:endParaRPr lang="en-IN" altLang="en-US" sz="1200">
                <a:solidFill>
                  <a:srgbClr val="898989"/>
                </a:solidFill>
                <a:latin typeface="Times New Roman" panose="02020603050405020304" pitchFamily="18" charset="0"/>
                <a:cs typeface="Times New Roman" panose="02020603050405020304" pitchFamily="18" charset="0"/>
              </a:endParaRPr>
            </a:p>
          </p:txBody>
        </p:sp>
        <p:pic>
          <p:nvPicPr>
            <p:cNvPr id="5130" name="Picture 15">
              <a:extLst>
                <a:ext uri="{FF2B5EF4-FFF2-40B4-BE49-F238E27FC236}">
                  <a16:creationId xmlns="" xmlns:a16="http://schemas.microsoft.com/office/drawing/2014/main" id="{681A31B5-7703-4130-BECB-16872229C1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453336"/>
              <a:ext cx="371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a:extLst>
                <a:ext uri="{FF2B5EF4-FFF2-40B4-BE49-F238E27FC236}">
                  <a16:creationId xmlns="" xmlns:a16="http://schemas.microsoft.com/office/drawing/2014/main" id="{0A3A181D-F36B-491F-84E7-DFA7A69E0DDE}"/>
                </a:ext>
              </a:extLst>
            </p:cNvPr>
            <p:cNvCxnSpPr>
              <a:cxnSpLocks/>
            </p:cNvCxnSpPr>
            <p:nvPr/>
          </p:nvCxnSpPr>
          <p:spPr>
            <a:xfrm>
              <a:off x="-225" y="6381895"/>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133" name="Group 15">
              <a:extLst>
                <a:ext uri="{FF2B5EF4-FFF2-40B4-BE49-F238E27FC236}">
                  <a16:creationId xmlns="" xmlns:a16="http://schemas.microsoft.com/office/drawing/2014/main" id="{FE7D4B06-3176-4447-886A-E5F2DA99F793}"/>
                </a:ext>
              </a:extLst>
            </p:cNvPr>
            <p:cNvGrpSpPr>
              <a:grpSpLocks/>
            </p:cNvGrpSpPr>
            <p:nvPr/>
          </p:nvGrpSpPr>
          <p:grpSpPr bwMode="auto">
            <a:xfrm>
              <a:off x="-3400" y="836712"/>
              <a:ext cx="9111904" cy="84458"/>
              <a:chOff x="-3400" y="836712"/>
              <a:chExt cx="9111904" cy="84458"/>
            </a:xfrm>
          </p:grpSpPr>
          <p:cxnSp>
            <p:nvCxnSpPr>
              <p:cNvPr id="17" name="Straight Connector 16">
                <a:extLst>
                  <a:ext uri="{FF2B5EF4-FFF2-40B4-BE49-F238E27FC236}">
                    <a16:creationId xmlns="" xmlns:a16="http://schemas.microsoft.com/office/drawing/2014/main" id="{F1FCDAE2-8378-4B6E-8E6A-1AEFC53FF066}"/>
                  </a:ext>
                </a:extLst>
              </p:cNvPr>
              <p:cNvCxnSpPr>
                <a:cxnSpLocks/>
              </p:cNvCxnSpPr>
              <p:nvPr/>
            </p:nvCxnSpPr>
            <p:spPr>
              <a:xfrm>
                <a:off x="-225" y="836712"/>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 xmlns:a16="http://schemas.microsoft.com/office/drawing/2014/main" id="{544A434E-6AEF-4617-AD00-99E6387DB73E}"/>
                  </a:ext>
                </a:extLst>
              </p:cNvPr>
              <p:cNvSpPr/>
              <p:nvPr/>
            </p:nvSpPr>
            <p:spPr>
              <a:xfrm>
                <a:off x="-3400" y="836712"/>
                <a:ext cx="4575001" cy="8413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a:p>
            </p:txBody>
          </p:sp>
        </p:grpSp>
      </p:grpSp>
      <p:sp>
        <p:nvSpPr>
          <p:cNvPr id="5124" name="Date Placeholder 3">
            <a:extLst>
              <a:ext uri="{FF2B5EF4-FFF2-40B4-BE49-F238E27FC236}">
                <a16:creationId xmlns="" xmlns:a16="http://schemas.microsoft.com/office/drawing/2014/main" id="{76864762-95E0-4F4C-AC76-43A5EA0AA13D}"/>
              </a:ext>
            </a:extLst>
          </p:cNvPr>
          <p:cNvSpPr txBox="1">
            <a:spLocks noChangeArrowheads="1"/>
          </p:cNvSpPr>
          <p:nvPr/>
        </p:nvSpPr>
        <p:spPr bwMode="auto">
          <a:xfrm>
            <a:off x="4211638" y="6454775"/>
            <a:ext cx="1074737"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endParaRPr lang="en-IN" altLang="en-US" sz="1200" dirty="0">
              <a:solidFill>
                <a:srgbClr val="898989"/>
              </a:solidFill>
              <a:latin typeface="Times New Roman" panose="02020603050405020304" pitchFamily="18" charset="0"/>
              <a:cs typeface="Times New Roman" panose="02020603050405020304" pitchFamily="18" charset="0"/>
            </a:endParaRPr>
          </a:p>
        </p:txBody>
      </p:sp>
      <p:sp>
        <p:nvSpPr>
          <p:cNvPr id="5126" name="Rectangle 18">
            <a:extLst>
              <a:ext uri="{FF2B5EF4-FFF2-40B4-BE49-F238E27FC236}">
                <a16:creationId xmlns="" xmlns:a16="http://schemas.microsoft.com/office/drawing/2014/main" id="{FB488572-D181-476C-B85F-B5A8D188951A}"/>
              </a:ext>
            </a:extLst>
          </p:cNvPr>
          <p:cNvSpPr>
            <a:spLocks noChangeArrowheads="1"/>
          </p:cNvSpPr>
          <p:nvPr/>
        </p:nvSpPr>
        <p:spPr bwMode="auto">
          <a:xfrm>
            <a:off x="2495550" y="6350"/>
            <a:ext cx="65405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700">
                <a:solidFill>
                  <a:srgbClr val="898989"/>
                </a:solidFill>
                <a:latin typeface="Times New Roman" panose="02020603050405020304" pitchFamily="18" charset="0"/>
                <a:cs typeface="Times New Roman" panose="02020603050405020304" pitchFamily="18" charset="0"/>
              </a:rPr>
              <a:t>The material in this presentation belongs to St. Francis Institute of Technology and is solely for educational purposes. Distribution and modifications of the content is prohibited.</a:t>
            </a:r>
            <a:endParaRPr lang="en-IN" altLang="en-US" sz="700">
              <a:solidFill>
                <a:srgbClr val="898989"/>
              </a:solidFill>
              <a:latin typeface="Times New Roman" panose="02020603050405020304" pitchFamily="18" charset="0"/>
              <a:cs typeface="Times New Roman" panose="02020603050405020304" pitchFamily="18" charset="0"/>
            </a:endParaRPr>
          </a:p>
        </p:txBody>
      </p:sp>
      <p:sp>
        <p:nvSpPr>
          <p:cNvPr id="19" name="Rectangle 3">
            <a:extLst>
              <a:ext uri="{FF2B5EF4-FFF2-40B4-BE49-F238E27FC236}">
                <a16:creationId xmlns="" xmlns:a16="http://schemas.microsoft.com/office/drawing/2014/main" id="{AE322D19-C8EB-4909-8DBA-9C0D37B48757}"/>
              </a:ext>
            </a:extLst>
          </p:cNvPr>
          <p:cNvSpPr txBox="1">
            <a:spLocks noChangeArrowheads="1"/>
          </p:cNvSpPr>
          <p:nvPr/>
        </p:nvSpPr>
        <p:spPr bwMode="auto">
          <a:xfrm>
            <a:off x="107734" y="973023"/>
            <a:ext cx="8512978" cy="5199073"/>
          </a:xfrm>
          <a:prstGeom prst="rect">
            <a:avLst/>
          </a:prstGeom>
          <a:noFill/>
          <a:ln w="9525">
            <a:noFill/>
            <a:miter lim="800000"/>
            <a:headEnd/>
            <a:tailEnd/>
          </a:ln>
        </p:spPr>
        <p:txBody>
          <a:bodyPr/>
          <a:lstStyle/>
          <a:p>
            <a:pPr>
              <a:spcBef>
                <a:spcPct val="20000"/>
              </a:spcBef>
              <a:buClr>
                <a:srgbClr val="002060"/>
              </a:buClr>
              <a:buSzPct val="70000"/>
            </a:pPr>
            <a:r>
              <a:rPr lang="en-US" sz="2800" dirty="0"/>
              <a:t>In summary, specialization allows us to: </a:t>
            </a:r>
            <a:r>
              <a:rPr lang="en-US" sz="2800" dirty="0" smtClean="0"/>
              <a:t>–</a:t>
            </a:r>
          </a:p>
          <a:p>
            <a:pPr>
              <a:spcBef>
                <a:spcPct val="20000"/>
              </a:spcBef>
              <a:buClr>
                <a:srgbClr val="002060"/>
              </a:buClr>
              <a:buSzPct val="70000"/>
            </a:pPr>
            <a:endParaRPr lang="en-US" sz="2800" dirty="0"/>
          </a:p>
          <a:p>
            <a:pPr marL="514350" indent="-514350">
              <a:spcBef>
                <a:spcPct val="20000"/>
              </a:spcBef>
              <a:buClr>
                <a:srgbClr val="002060"/>
              </a:buClr>
              <a:buSzPct val="70000"/>
              <a:buFont typeface="+mj-lt"/>
              <a:buAutoNum type="arabicPeriod"/>
            </a:pPr>
            <a:r>
              <a:rPr lang="en-US" sz="2800" dirty="0" smtClean="0"/>
              <a:t> </a:t>
            </a:r>
            <a:r>
              <a:rPr lang="en-US" sz="2800" dirty="0"/>
              <a:t>Define subclasses of entity types</a:t>
            </a:r>
            <a:r>
              <a:rPr lang="en-US" sz="2800" dirty="0" smtClean="0"/>
              <a:t>.</a:t>
            </a:r>
          </a:p>
          <a:p>
            <a:pPr marL="514350" indent="-514350">
              <a:spcBef>
                <a:spcPct val="20000"/>
              </a:spcBef>
              <a:buClr>
                <a:srgbClr val="002060"/>
              </a:buClr>
              <a:buSzPct val="70000"/>
              <a:buFont typeface="+mj-lt"/>
              <a:buAutoNum type="arabicPeriod"/>
            </a:pPr>
            <a:r>
              <a:rPr lang="en-US" sz="2800" dirty="0" smtClean="0"/>
              <a:t> Define </a:t>
            </a:r>
            <a:r>
              <a:rPr lang="en-US" sz="2800" dirty="0"/>
              <a:t>specific attributes for subclasses. </a:t>
            </a:r>
            <a:endParaRPr lang="en-US" sz="2800" dirty="0" smtClean="0"/>
          </a:p>
          <a:p>
            <a:pPr marL="514350" indent="-514350">
              <a:spcBef>
                <a:spcPct val="20000"/>
              </a:spcBef>
              <a:buClr>
                <a:srgbClr val="002060"/>
              </a:buClr>
              <a:buSzPct val="70000"/>
              <a:buFont typeface="+mj-lt"/>
              <a:buAutoNum type="arabicPeriod"/>
            </a:pPr>
            <a:r>
              <a:rPr lang="en-US" sz="2800" dirty="0" smtClean="0"/>
              <a:t> </a:t>
            </a:r>
            <a:r>
              <a:rPr lang="en-US" sz="2800" dirty="0"/>
              <a:t>Define specific relationships between subclasses and </a:t>
            </a:r>
            <a:r>
              <a:rPr lang="en-US" sz="2800" dirty="0" smtClean="0"/>
              <a:t>      other </a:t>
            </a:r>
            <a:r>
              <a:rPr lang="en-US" sz="2800" dirty="0"/>
              <a:t>entities or subclasses.</a:t>
            </a:r>
            <a:endParaRPr lang="en-IN" sz="2800" b="1" dirty="0">
              <a:solidFill>
                <a:srgbClr val="FF0000"/>
              </a:solidFill>
            </a:endParaRPr>
          </a:p>
        </p:txBody>
      </p:sp>
      <p:sp>
        <p:nvSpPr>
          <p:cNvPr id="16" name="Date Placeholder 3">
            <a:extLst>
              <a:ext uri="{FF2B5EF4-FFF2-40B4-BE49-F238E27FC236}">
                <a16:creationId xmlns="" xmlns:a16="http://schemas.microsoft.com/office/drawing/2014/main" id="{0893B3C5-1CF1-4F28-9680-DDFF9980EC8B}"/>
              </a:ext>
            </a:extLst>
          </p:cNvPr>
          <p:cNvSpPr txBox="1">
            <a:spLocks noChangeArrowheads="1"/>
          </p:cNvSpPr>
          <p:nvPr/>
        </p:nvSpPr>
        <p:spPr bwMode="auto">
          <a:xfrm>
            <a:off x="5940152" y="6453190"/>
            <a:ext cx="2613848" cy="358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r>
              <a:rPr lang="en-IN" altLang="en-US" sz="1200" dirty="0">
                <a:solidFill>
                  <a:srgbClr val="898989"/>
                </a:solidFill>
                <a:latin typeface="Times New Roman" panose="02020603050405020304" pitchFamily="18" charset="0"/>
                <a:cs typeface="Times New Roman" panose="02020603050405020304" pitchFamily="18" charset="0"/>
              </a:rPr>
              <a:t>Database Management </a:t>
            </a:r>
            <a:r>
              <a:rPr lang="en-IN" altLang="en-US" sz="1200" dirty="0" smtClean="0">
                <a:solidFill>
                  <a:srgbClr val="898989"/>
                </a:solidFill>
                <a:latin typeface="Times New Roman" panose="02020603050405020304" pitchFamily="18" charset="0"/>
                <a:cs typeface="Times New Roman" panose="02020603050405020304" pitchFamily="18" charset="0"/>
              </a:rPr>
              <a:t>System</a:t>
            </a:r>
            <a:endParaRPr lang="en-IN" altLang="en-US" sz="1200" dirty="0">
              <a:solidFill>
                <a:srgbClr val="898989"/>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579703936"/>
      </p:ext>
    </p:extLst>
  </p:cSld>
  <p:clrMapOvr>
    <a:masterClrMapping/>
  </p:clrMapOvr>
  <p:transition advTm="7505"/>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776E690F-CE4D-44D4-8497-B1866D9DC70A}"/>
              </a:ext>
            </a:extLst>
          </p:cNvPr>
          <p:cNvPicPr>
            <a:picLocks noGrp="1" noChangeAspect="1"/>
          </p:cNvPicPr>
          <p:nvPr>
            <p:ph idx="1"/>
          </p:nvPr>
        </p:nvPicPr>
        <p:blipFill>
          <a:blip r:embed="rId2"/>
          <a:stretch>
            <a:fillRect/>
          </a:stretch>
        </p:blipFill>
        <p:spPr>
          <a:xfrm>
            <a:off x="985837" y="2291556"/>
            <a:ext cx="7172325" cy="3419475"/>
          </a:xfrm>
          <a:prstGeom prst="rect">
            <a:avLst/>
          </a:prstGeom>
        </p:spPr>
      </p:pic>
      <p:sp>
        <p:nvSpPr>
          <p:cNvPr id="5" name="Rectangle 4"/>
          <p:cNvSpPr/>
          <p:nvPr/>
        </p:nvSpPr>
        <p:spPr>
          <a:xfrm>
            <a:off x="395536" y="260648"/>
            <a:ext cx="8496944" cy="923330"/>
          </a:xfrm>
          <a:prstGeom prst="rect">
            <a:avLst/>
          </a:prstGeom>
        </p:spPr>
        <p:txBody>
          <a:bodyPr wrap="square">
            <a:spAutoFit/>
          </a:bodyPr>
          <a:lstStyle/>
          <a:p>
            <a:r>
              <a:rPr lang="en-US" dirty="0" smtClean="0">
                <a:solidFill>
                  <a:srgbClr val="000000"/>
                </a:solidFill>
                <a:latin typeface="Arial" panose="020B0604020202020204" pitchFamily="34" charset="0"/>
              </a:rPr>
              <a:t>Generalization  </a:t>
            </a:r>
            <a:r>
              <a:rPr lang="en-US" dirty="0">
                <a:solidFill>
                  <a:srgbClr val="000000"/>
                </a:solidFill>
                <a:latin typeface="Arial" panose="020B0604020202020204" pitchFamily="34" charset="0"/>
              </a:rPr>
              <a:t>is a </a:t>
            </a:r>
            <a:r>
              <a:rPr lang="en-US" dirty="0">
                <a:solidFill>
                  <a:srgbClr val="FF0000"/>
                </a:solidFill>
                <a:latin typeface="Arial" panose="020B0604020202020204" pitchFamily="34" charset="0"/>
              </a:rPr>
              <a:t>Bottom up process </a:t>
            </a:r>
            <a:r>
              <a:rPr lang="en-US" dirty="0">
                <a:solidFill>
                  <a:srgbClr val="000000"/>
                </a:solidFill>
                <a:latin typeface="Arial" panose="020B0604020202020204" pitchFamily="34" charset="0"/>
              </a:rPr>
              <a:t>i.e. consider we have 3 sub entities Car, Truck and Motorcycle. Now these three entities can be generalized into one super class named as Vehicle</a:t>
            </a:r>
            <a:endParaRPr lang="en-US" dirty="0"/>
          </a:p>
        </p:txBody>
      </p:sp>
      <p:sp>
        <p:nvSpPr>
          <p:cNvPr id="6" name="Rectangle 5"/>
          <p:cNvSpPr/>
          <p:nvPr/>
        </p:nvSpPr>
        <p:spPr>
          <a:xfrm>
            <a:off x="429998" y="1340768"/>
            <a:ext cx="8318466" cy="646331"/>
          </a:xfrm>
          <a:prstGeom prst="rect">
            <a:avLst/>
          </a:prstGeom>
        </p:spPr>
        <p:txBody>
          <a:bodyPr wrap="square">
            <a:spAutoFit/>
          </a:bodyPr>
          <a:lstStyle/>
          <a:p>
            <a:pPr algn="just"/>
            <a:r>
              <a:rPr lang="en-US" dirty="0" smtClean="0">
                <a:solidFill>
                  <a:srgbClr val="000000"/>
                </a:solidFill>
                <a:latin typeface="Arial" panose="020B0604020202020204" pitchFamily="34" charset="0"/>
              </a:rPr>
              <a:t>Specialization is </a:t>
            </a:r>
            <a:r>
              <a:rPr lang="en-US" dirty="0">
                <a:solidFill>
                  <a:srgbClr val="000000"/>
                </a:solidFill>
                <a:latin typeface="Arial" panose="020B0604020202020204" pitchFamily="34" charset="0"/>
              </a:rPr>
              <a:t>a </a:t>
            </a:r>
            <a:r>
              <a:rPr lang="en-US" dirty="0">
                <a:solidFill>
                  <a:srgbClr val="FF0000"/>
                </a:solidFill>
                <a:latin typeface="Arial" panose="020B0604020202020204" pitchFamily="34" charset="0"/>
              </a:rPr>
              <a:t>top down approach </a:t>
            </a:r>
            <a:r>
              <a:rPr lang="en-US" dirty="0">
                <a:solidFill>
                  <a:srgbClr val="000000"/>
                </a:solidFill>
                <a:latin typeface="Arial" panose="020B0604020202020204" pitchFamily="34" charset="0"/>
              </a:rPr>
              <a:t>in which one entity is broken down into low level entity.</a:t>
            </a:r>
          </a:p>
        </p:txBody>
      </p:sp>
    </p:spTree>
    <p:extLst>
      <p:ext uri="{BB962C8B-B14F-4D97-AF65-F5344CB8AC3E}">
        <p14:creationId xmlns:p14="http://schemas.microsoft.com/office/powerpoint/2010/main" val="6638367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3">
            <a:extLst>
              <a:ext uri="{FF2B5EF4-FFF2-40B4-BE49-F238E27FC236}">
                <a16:creationId xmlns="" xmlns:a16="http://schemas.microsoft.com/office/drawing/2014/main" id="{A2044DBA-A9D3-4F2C-855E-79B57B7AA31E}"/>
              </a:ext>
            </a:extLst>
          </p:cNvPr>
          <p:cNvSpPr txBox="1">
            <a:spLocks noChangeArrowheads="1"/>
          </p:cNvSpPr>
          <p:nvPr/>
        </p:nvSpPr>
        <p:spPr bwMode="auto">
          <a:xfrm>
            <a:off x="4211638" y="26035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sz="1800">
              <a:latin typeface="Verdana" panose="020B0604030504040204" pitchFamily="34" charset="0"/>
              <a:cs typeface="Arial" panose="020B0604020202020204" pitchFamily="34" charset="0"/>
            </a:endParaRPr>
          </a:p>
        </p:txBody>
      </p:sp>
      <p:grpSp>
        <p:nvGrpSpPr>
          <p:cNvPr id="5123" name="Group 9">
            <a:extLst>
              <a:ext uri="{FF2B5EF4-FFF2-40B4-BE49-F238E27FC236}">
                <a16:creationId xmlns="" xmlns:a16="http://schemas.microsoft.com/office/drawing/2014/main" id="{59DCAB17-C168-477D-9174-0A626FD1C5DC}"/>
              </a:ext>
            </a:extLst>
          </p:cNvPr>
          <p:cNvGrpSpPr>
            <a:grpSpLocks/>
          </p:cNvGrpSpPr>
          <p:nvPr/>
        </p:nvGrpSpPr>
        <p:grpSpPr bwMode="auto">
          <a:xfrm>
            <a:off x="-3175" y="836613"/>
            <a:ext cx="9112250" cy="6011862"/>
            <a:chOff x="-3400" y="836712"/>
            <a:chExt cx="9111904" cy="6011912"/>
          </a:xfrm>
        </p:grpSpPr>
        <p:sp>
          <p:nvSpPr>
            <p:cNvPr id="5128" name="Date Placeholder 3">
              <a:extLst>
                <a:ext uri="{FF2B5EF4-FFF2-40B4-BE49-F238E27FC236}">
                  <a16:creationId xmlns="" xmlns:a16="http://schemas.microsoft.com/office/drawing/2014/main" id="{09D2E0C9-28F4-4184-B02B-DCC69BD27962}"/>
                </a:ext>
              </a:extLst>
            </p:cNvPr>
            <p:cNvSpPr txBox="1">
              <a:spLocks noChangeArrowheads="1"/>
            </p:cNvSpPr>
            <p:nvPr/>
          </p:nvSpPr>
          <p:spPr bwMode="auto">
            <a:xfrm>
              <a:off x="523429" y="6462861"/>
              <a:ext cx="32226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IN" altLang="en-US" sz="1200" dirty="0">
                  <a:solidFill>
                    <a:srgbClr val="898989"/>
                  </a:solidFill>
                  <a:latin typeface="Times New Roman" panose="02020603050405020304" pitchFamily="18" charset="0"/>
                  <a:cs typeface="Times New Roman" panose="02020603050405020304" pitchFamily="18" charset="0"/>
                </a:rPr>
                <a:t>St. Francis Institute of Technology</a:t>
              </a:r>
            </a:p>
            <a:p>
              <a:pPr eaLnBrk="1" hangingPunct="1"/>
              <a:r>
                <a:rPr lang="en-IN" altLang="en-US" sz="1200" dirty="0">
                  <a:solidFill>
                    <a:srgbClr val="898989"/>
                  </a:solidFill>
                  <a:latin typeface="Times New Roman" panose="02020603050405020304" pitchFamily="18" charset="0"/>
                  <a:cs typeface="Times New Roman" panose="02020603050405020304" pitchFamily="18" charset="0"/>
                </a:rPr>
                <a:t>Department of Computer Engineering</a:t>
              </a:r>
            </a:p>
          </p:txBody>
        </p:sp>
        <p:sp>
          <p:nvSpPr>
            <p:cNvPr id="5129" name="Slide Number Placeholder 5">
              <a:extLst>
                <a:ext uri="{FF2B5EF4-FFF2-40B4-BE49-F238E27FC236}">
                  <a16:creationId xmlns="" xmlns:a16="http://schemas.microsoft.com/office/drawing/2014/main" id="{CB4508B4-6227-4E06-BF60-543FA84B68B5}"/>
                </a:ext>
              </a:extLst>
            </p:cNvPr>
            <p:cNvSpPr txBox="1">
              <a:spLocks noChangeArrowheads="1"/>
            </p:cNvSpPr>
            <p:nvPr/>
          </p:nvSpPr>
          <p:spPr bwMode="auto">
            <a:xfrm>
              <a:off x="8664575" y="6534299"/>
              <a:ext cx="37147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fld id="{0AA57194-F1F6-4689-8F54-3E74F91445DD}" type="slidenum">
                <a:rPr lang="en-IN" altLang="en-US" sz="1200">
                  <a:solidFill>
                    <a:srgbClr val="898989"/>
                  </a:solidFill>
                  <a:latin typeface="Times New Roman" panose="02020603050405020304" pitchFamily="18" charset="0"/>
                  <a:cs typeface="Times New Roman" panose="02020603050405020304" pitchFamily="18" charset="0"/>
                </a:rPr>
                <a:pPr algn="r" eaLnBrk="1" hangingPunct="1"/>
                <a:t>103</a:t>
              </a:fld>
              <a:endParaRPr lang="en-IN" altLang="en-US" sz="1200">
                <a:solidFill>
                  <a:srgbClr val="898989"/>
                </a:solidFill>
                <a:latin typeface="Times New Roman" panose="02020603050405020304" pitchFamily="18" charset="0"/>
                <a:cs typeface="Times New Roman" panose="02020603050405020304" pitchFamily="18" charset="0"/>
              </a:endParaRPr>
            </a:p>
          </p:txBody>
        </p:sp>
        <p:pic>
          <p:nvPicPr>
            <p:cNvPr id="5130" name="Picture 15">
              <a:extLst>
                <a:ext uri="{FF2B5EF4-FFF2-40B4-BE49-F238E27FC236}">
                  <a16:creationId xmlns="" xmlns:a16="http://schemas.microsoft.com/office/drawing/2014/main" id="{681A31B5-7703-4130-BECB-16872229C1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453336"/>
              <a:ext cx="371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a:extLst>
                <a:ext uri="{FF2B5EF4-FFF2-40B4-BE49-F238E27FC236}">
                  <a16:creationId xmlns="" xmlns:a16="http://schemas.microsoft.com/office/drawing/2014/main" id="{0A3A181D-F36B-491F-84E7-DFA7A69E0DDE}"/>
                </a:ext>
              </a:extLst>
            </p:cNvPr>
            <p:cNvCxnSpPr>
              <a:cxnSpLocks/>
            </p:cNvCxnSpPr>
            <p:nvPr/>
          </p:nvCxnSpPr>
          <p:spPr>
            <a:xfrm>
              <a:off x="-225" y="6381895"/>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133" name="Group 15">
              <a:extLst>
                <a:ext uri="{FF2B5EF4-FFF2-40B4-BE49-F238E27FC236}">
                  <a16:creationId xmlns="" xmlns:a16="http://schemas.microsoft.com/office/drawing/2014/main" id="{FE7D4B06-3176-4447-886A-E5F2DA99F793}"/>
                </a:ext>
              </a:extLst>
            </p:cNvPr>
            <p:cNvGrpSpPr>
              <a:grpSpLocks/>
            </p:cNvGrpSpPr>
            <p:nvPr/>
          </p:nvGrpSpPr>
          <p:grpSpPr bwMode="auto">
            <a:xfrm>
              <a:off x="-3400" y="836712"/>
              <a:ext cx="9111904" cy="84458"/>
              <a:chOff x="-3400" y="836712"/>
              <a:chExt cx="9111904" cy="84458"/>
            </a:xfrm>
          </p:grpSpPr>
          <p:cxnSp>
            <p:nvCxnSpPr>
              <p:cNvPr id="17" name="Straight Connector 16">
                <a:extLst>
                  <a:ext uri="{FF2B5EF4-FFF2-40B4-BE49-F238E27FC236}">
                    <a16:creationId xmlns="" xmlns:a16="http://schemas.microsoft.com/office/drawing/2014/main" id="{F1FCDAE2-8378-4B6E-8E6A-1AEFC53FF066}"/>
                  </a:ext>
                </a:extLst>
              </p:cNvPr>
              <p:cNvCxnSpPr>
                <a:cxnSpLocks/>
              </p:cNvCxnSpPr>
              <p:nvPr/>
            </p:nvCxnSpPr>
            <p:spPr>
              <a:xfrm>
                <a:off x="-225" y="836712"/>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 xmlns:a16="http://schemas.microsoft.com/office/drawing/2014/main" id="{544A434E-6AEF-4617-AD00-99E6387DB73E}"/>
                  </a:ext>
                </a:extLst>
              </p:cNvPr>
              <p:cNvSpPr/>
              <p:nvPr/>
            </p:nvSpPr>
            <p:spPr>
              <a:xfrm>
                <a:off x="-3400" y="836712"/>
                <a:ext cx="4575001" cy="8413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a:p>
            </p:txBody>
          </p:sp>
        </p:grpSp>
      </p:grpSp>
      <p:sp>
        <p:nvSpPr>
          <p:cNvPr id="5124" name="Date Placeholder 3">
            <a:extLst>
              <a:ext uri="{FF2B5EF4-FFF2-40B4-BE49-F238E27FC236}">
                <a16:creationId xmlns="" xmlns:a16="http://schemas.microsoft.com/office/drawing/2014/main" id="{76864762-95E0-4F4C-AC76-43A5EA0AA13D}"/>
              </a:ext>
            </a:extLst>
          </p:cNvPr>
          <p:cNvSpPr txBox="1">
            <a:spLocks noChangeArrowheads="1"/>
          </p:cNvSpPr>
          <p:nvPr/>
        </p:nvSpPr>
        <p:spPr bwMode="auto">
          <a:xfrm>
            <a:off x="4211638" y="6454775"/>
            <a:ext cx="1074737"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endParaRPr lang="en-IN" altLang="en-US" sz="1200" dirty="0">
              <a:solidFill>
                <a:srgbClr val="898989"/>
              </a:solidFill>
              <a:latin typeface="Times New Roman" panose="02020603050405020304" pitchFamily="18" charset="0"/>
              <a:cs typeface="Times New Roman" panose="02020603050405020304" pitchFamily="18" charset="0"/>
            </a:endParaRPr>
          </a:p>
        </p:txBody>
      </p:sp>
      <p:sp>
        <p:nvSpPr>
          <p:cNvPr id="5126" name="Rectangle 18">
            <a:extLst>
              <a:ext uri="{FF2B5EF4-FFF2-40B4-BE49-F238E27FC236}">
                <a16:creationId xmlns="" xmlns:a16="http://schemas.microsoft.com/office/drawing/2014/main" id="{FB488572-D181-476C-B85F-B5A8D188951A}"/>
              </a:ext>
            </a:extLst>
          </p:cNvPr>
          <p:cNvSpPr>
            <a:spLocks noChangeArrowheads="1"/>
          </p:cNvSpPr>
          <p:nvPr/>
        </p:nvSpPr>
        <p:spPr bwMode="auto">
          <a:xfrm>
            <a:off x="2495550" y="6350"/>
            <a:ext cx="65405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700">
                <a:solidFill>
                  <a:srgbClr val="898989"/>
                </a:solidFill>
                <a:latin typeface="Times New Roman" panose="02020603050405020304" pitchFamily="18" charset="0"/>
                <a:cs typeface="Times New Roman" panose="02020603050405020304" pitchFamily="18" charset="0"/>
              </a:rPr>
              <a:t>The material in this presentation belongs to St. Francis Institute of Technology and is solely for educational purposes. Distribution and modifications of the content is prohibited.</a:t>
            </a:r>
            <a:endParaRPr lang="en-IN" altLang="en-US" sz="700">
              <a:solidFill>
                <a:srgbClr val="898989"/>
              </a:solidFill>
              <a:latin typeface="Times New Roman" panose="02020603050405020304" pitchFamily="18" charset="0"/>
              <a:cs typeface="Times New Roman" panose="02020603050405020304" pitchFamily="18" charset="0"/>
            </a:endParaRPr>
          </a:p>
        </p:txBody>
      </p:sp>
      <p:sp>
        <p:nvSpPr>
          <p:cNvPr id="19" name="Rectangle 3">
            <a:extLst>
              <a:ext uri="{FF2B5EF4-FFF2-40B4-BE49-F238E27FC236}">
                <a16:creationId xmlns="" xmlns:a16="http://schemas.microsoft.com/office/drawing/2014/main" id="{AE322D19-C8EB-4909-8DBA-9C0D37B48757}"/>
              </a:ext>
            </a:extLst>
          </p:cNvPr>
          <p:cNvSpPr txBox="1">
            <a:spLocks noChangeArrowheads="1"/>
          </p:cNvSpPr>
          <p:nvPr/>
        </p:nvSpPr>
        <p:spPr bwMode="auto">
          <a:xfrm>
            <a:off x="633998" y="973023"/>
            <a:ext cx="7986713" cy="5199073"/>
          </a:xfrm>
          <a:prstGeom prst="rect">
            <a:avLst/>
          </a:prstGeom>
          <a:noFill/>
          <a:ln w="9525">
            <a:noFill/>
            <a:miter lim="800000"/>
            <a:headEnd/>
            <a:tailEnd/>
          </a:ln>
        </p:spPr>
        <p:txBody>
          <a:bodyPr/>
          <a:lstStyle/>
          <a:p>
            <a:pPr algn="ctr">
              <a:spcBef>
                <a:spcPct val="20000"/>
              </a:spcBef>
              <a:buClr>
                <a:srgbClr val="002060"/>
              </a:buClr>
              <a:buSzPct val="70000"/>
            </a:pPr>
            <a:r>
              <a:rPr lang="en-US" sz="4000" dirty="0">
                <a:solidFill>
                  <a:srgbClr val="FF0000"/>
                </a:solidFill>
              </a:rPr>
              <a:t>Generalization </a:t>
            </a:r>
            <a:endParaRPr lang="en-US" sz="4000" dirty="0" smtClean="0">
              <a:solidFill>
                <a:srgbClr val="FF0000"/>
              </a:solidFill>
            </a:endParaRPr>
          </a:p>
          <a:p>
            <a:pPr algn="just">
              <a:spcBef>
                <a:spcPct val="20000"/>
              </a:spcBef>
              <a:buClr>
                <a:srgbClr val="002060"/>
              </a:buClr>
              <a:buSzPct val="70000"/>
            </a:pPr>
            <a:r>
              <a:rPr lang="en-US" sz="3200" dirty="0" smtClean="0"/>
              <a:t>• </a:t>
            </a:r>
            <a:r>
              <a:rPr lang="en-US" sz="2800" dirty="0"/>
              <a:t>Generalization is the reverse process of specialization</a:t>
            </a:r>
            <a:r>
              <a:rPr lang="en-US" sz="2800" dirty="0" smtClean="0"/>
              <a:t>.</a:t>
            </a:r>
          </a:p>
          <a:p>
            <a:pPr algn="just">
              <a:spcBef>
                <a:spcPct val="20000"/>
              </a:spcBef>
              <a:buClr>
                <a:srgbClr val="002060"/>
              </a:buClr>
              <a:buSzPct val="70000"/>
            </a:pPr>
            <a:r>
              <a:rPr lang="en-US" sz="2800" dirty="0" smtClean="0"/>
              <a:t> </a:t>
            </a:r>
            <a:r>
              <a:rPr lang="en-US" sz="2800" dirty="0"/>
              <a:t>• In generalization, you generalize a set of entity types into one superclass entity type. Therefore, the generalized entity types are considered subclasses. </a:t>
            </a:r>
            <a:endParaRPr lang="en-US" sz="2800" dirty="0" smtClean="0"/>
          </a:p>
          <a:p>
            <a:pPr algn="just">
              <a:spcBef>
                <a:spcPct val="20000"/>
              </a:spcBef>
              <a:buClr>
                <a:srgbClr val="002060"/>
              </a:buClr>
              <a:buSzPct val="70000"/>
            </a:pPr>
            <a:r>
              <a:rPr lang="en-US" sz="2800" dirty="0" smtClean="0"/>
              <a:t>• </a:t>
            </a:r>
            <a:r>
              <a:rPr lang="en-US" sz="2800" dirty="0"/>
              <a:t>If you find a set of classes with many common attributes, they can be considered subclasses and generalized to a common entity (superclass)</a:t>
            </a:r>
            <a:r>
              <a:rPr lang="en-US" sz="3200" dirty="0"/>
              <a:t>.</a:t>
            </a:r>
            <a:endParaRPr lang="en-IN" sz="2400" b="1" dirty="0">
              <a:solidFill>
                <a:srgbClr val="FF0000"/>
              </a:solidFill>
            </a:endParaRPr>
          </a:p>
        </p:txBody>
      </p:sp>
      <p:sp>
        <p:nvSpPr>
          <p:cNvPr id="16" name="Date Placeholder 3">
            <a:extLst>
              <a:ext uri="{FF2B5EF4-FFF2-40B4-BE49-F238E27FC236}">
                <a16:creationId xmlns="" xmlns:a16="http://schemas.microsoft.com/office/drawing/2014/main" id="{0893B3C5-1CF1-4F28-9680-DDFF9980EC8B}"/>
              </a:ext>
            </a:extLst>
          </p:cNvPr>
          <p:cNvSpPr txBox="1">
            <a:spLocks noChangeArrowheads="1"/>
          </p:cNvSpPr>
          <p:nvPr/>
        </p:nvSpPr>
        <p:spPr bwMode="auto">
          <a:xfrm>
            <a:off x="5940152" y="6453190"/>
            <a:ext cx="2613848" cy="358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r>
              <a:rPr lang="en-IN" altLang="en-US" sz="1200" dirty="0">
                <a:solidFill>
                  <a:srgbClr val="898989"/>
                </a:solidFill>
                <a:latin typeface="Times New Roman" panose="02020603050405020304" pitchFamily="18" charset="0"/>
                <a:cs typeface="Times New Roman" panose="02020603050405020304" pitchFamily="18" charset="0"/>
              </a:rPr>
              <a:t>Database Management </a:t>
            </a:r>
            <a:r>
              <a:rPr lang="en-IN" altLang="en-US" sz="1200" dirty="0" smtClean="0">
                <a:solidFill>
                  <a:srgbClr val="898989"/>
                </a:solidFill>
                <a:latin typeface="Times New Roman" panose="02020603050405020304" pitchFamily="18" charset="0"/>
                <a:cs typeface="Times New Roman" panose="02020603050405020304" pitchFamily="18" charset="0"/>
              </a:rPr>
              <a:t>System</a:t>
            </a:r>
            <a:endParaRPr lang="en-IN" altLang="en-US" sz="1200" dirty="0">
              <a:solidFill>
                <a:srgbClr val="898989"/>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4029470847"/>
      </p:ext>
    </p:extLst>
  </p:cSld>
  <p:clrMapOvr>
    <a:masterClrMapping/>
  </p:clrMapOvr>
  <p:transition advTm="7505"/>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3">
            <a:extLst>
              <a:ext uri="{FF2B5EF4-FFF2-40B4-BE49-F238E27FC236}">
                <a16:creationId xmlns="" xmlns:a16="http://schemas.microsoft.com/office/drawing/2014/main" id="{A2044DBA-A9D3-4F2C-855E-79B57B7AA31E}"/>
              </a:ext>
            </a:extLst>
          </p:cNvPr>
          <p:cNvSpPr txBox="1">
            <a:spLocks noChangeArrowheads="1"/>
          </p:cNvSpPr>
          <p:nvPr/>
        </p:nvSpPr>
        <p:spPr bwMode="auto">
          <a:xfrm>
            <a:off x="4211638" y="26035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sz="1800">
              <a:latin typeface="Verdana" panose="020B0604030504040204" pitchFamily="34" charset="0"/>
              <a:cs typeface="Arial" panose="020B0604020202020204" pitchFamily="34" charset="0"/>
            </a:endParaRPr>
          </a:p>
        </p:txBody>
      </p:sp>
      <p:grpSp>
        <p:nvGrpSpPr>
          <p:cNvPr id="5123" name="Group 9">
            <a:extLst>
              <a:ext uri="{FF2B5EF4-FFF2-40B4-BE49-F238E27FC236}">
                <a16:creationId xmlns="" xmlns:a16="http://schemas.microsoft.com/office/drawing/2014/main" id="{59DCAB17-C168-477D-9174-0A626FD1C5DC}"/>
              </a:ext>
            </a:extLst>
          </p:cNvPr>
          <p:cNvGrpSpPr>
            <a:grpSpLocks/>
          </p:cNvGrpSpPr>
          <p:nvPr/>
        </p:nvGrpSpPr>
        <p:grpSpPr bwMode="auto">
          <a:xfrm>
            <a:off x="-3175" y="836613"/>
            <a:ext cx="9112250" cy="6011862"/>
            <a:chOff x="-3400" y="836712"/>
            <a:chExt cx="9111904" cy="6011912"/>
          </a:xfrm>
        </p:grpSpPr>
        <p:sp>
          <p:nvSpPr>
            <p:cNvPr id="5128" name="Date Placeholder 3">
              <a:extLst>
                <a:ext uri="{FF2B5EF4-FFF2-40B4-BE49-F238E27FC236}">
                  <a16:creationId xmlns="" xmlns:a16="http://schemas.microsoft.com/office/drawing/2014/main" id="{09D2E0C9-28F4-4184-B02B-DCC69BD27962}"/>
                </a:ext>
              </a:extLst>
            </p:cNvPr>
            <p:cNvSpPr txBox="1">
              <a:spLocks noChangeArrowheads="1"/>
            </p:cNvSpPr>
            <p:nvPr/>
          </p:nvSpPr>
          <p:spPr bwMode="auto">
            <a:xfrm>
              <a:off x="523429" y="6462861"/>
              <a:ext cx="32226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IN" altLang="en-US" sz="1200" dirty="0">
                  <a:solidFill>
                    <a:srgbClr val="898989"/>
                  </a:solidFill>
                  <a:latin typeface="Times New Roman" panose="02020603050405020304" pitchFamily="18" charset="0"/>
                  <a:cs typeface="Times New Roman" panose="02020603050405020304" pitchFamily="18" charset="0"/>
                </a:rPr>
                <a:t>St. Francis Institute of Technology</a:t>
              </a:r>
            </a:p>
            <a:p>
              <a:pPr eaLnBrk="1" hangingPunct="1"/>
              <a:r>
                <a:rPr lang="en-IN" altLang="en-US" sz="1200" dirty="0">
                  <a:solidFill>
                    <a:srgbClr val="898989"/>
                  </a:solidFill>
                  <a:latin typeface="Times New Roman" panose="02020603050405020304" pitchFamily="18" charset="0"/>
                  <a:cs typeface="Times New Roman" panose="02020603050405020304" pitchFamily="18" charset="0"/>
                </a:rPr>
                <a:t>Department of Computer Engineering</a:t>
              </a:r>
            </a:p>
          </p:txBody>
        </p:sp>
        <p:sp>
          <p:nvSpPr>
            <p:cNvPr id="5129" name="Slide Number Placeholder 5">
              <a:extLst>
                <a:ext uri="{FF2B5EF4-FFF2-40B4-BE49-F238E27FC236}">
                  <a16:creationId xmlns="" xmlns:a16="http://schemas.microsoft.com/office/drawing/2014/main" id="{CB4508B4-6227-4E06-BF60-543FA84B68B5}"/>
                </a:ext>
              </a:extLst>
            </p:cNvPr>
            <p:cNvSpPr txBox="1">
              <a:spLocks noChangeArrowheads="1"/>
            </p:cNvSpPr>
            <p:nvPr/>
          </p:nvSpPr>
          <p:spPr bwMode="auto">
            <a:xfrm>
              <a:off x="8664575" y="6534299"/>
              <a:ext cx="37147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fld id="{0AA57194-F1F6-4689-8F54-3E74F91445DD}" type="slidenum">
                <a:rPr lang="en-IN" altLang="en-US" sz="1200">
                  <a:solidFill>
                    <a:srgbClr val="898989"/>
                  </a:solidFill>
                  <a:latin typeface="Times New Roman" panose="02020603050405020304" pitchFamily="18" charset="0"/>
                  <a:cs typeface="Times New Roman" panose="02020603050405020304" pitchFamily="18" charset="0"/>
                </a:rPr>
                <a:pPr algn="r" eaLnBrk="1" hangingPunct="1"/>
                <a:t>104</a:t>
              </a:fld>
              <a:endParaRPr lang="en-IN" altLang="en-US" sz="1200">
                <a:solidFill>
                  <a:srgbClr val="898989"/>
                </a:solidFill>
                <a:latin typeface="Times New Roman" panose="02020603050405020304" pitchFamily="18" charset="0"/>
                <a:cs typeface="Times New Roman" panose="02020603050405020304" pitchFamily="18" charset="0"/>
              </a:endParaRPr>
            </a:p>
          </p:txBody>
        </p:sp>
        <p:pic>
          <p:nvPicPr>
            <p:cNvPr id="5130" name="Picture 15">
              <a:extLst>
                <a:ext uri="{FF2B5EF4-FFF2-40B4-BE49-F238E27FC236}">
                  <a16:creationId xmlns="" xmlns:a16="http://schemas.microsoft.com/office/drawing/2014/main" id="{681A31B5-7703-4130-BECB-16872229C1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453336"/>
              <a:ext cx="371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a:extLst>
                <a:ext uri="{FF2B5EF4-FFF2-40B4-BE49-F238E27FC236}">
                  <a16:creationId xmlns="" xmlns:a16="http://schemas.microsoft.com/office/drawing/2014/main" id="{0A3A181D-F36B-491F-84E7-DFA7A69E0DDE}"/>
                </a:ext>
              </a:extLst>
            </p:cNvPr>
            <p:cNvCxnSpPr>
              <a:cxnSpLocks/>
            </p:cNvCxnSpPr>
            <p:nvPr/>
          </p:nvCxnSpPr>
          <p:spPr>
            <a:xfrm>
              <a:off x="-225" y="6381895"/>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133" name="Group 15">
              <a:extLst>
                <a:ext uri="{FF2B5EF4-FFF2-40B4-BE49-F238E27FC236}">
                  <a16:creationId xmlns="" xmlns:a16="http://schemas.microsoft.com/office/drawing/2014/main" id="{FE7D4B06-3176-4447-886A-E5F2DA99F793}"/>
                </a:ext>
              </a:extLst>
            </p:cNvPr>
            <p:cNvGrpSpPr>
              <a:grpSpLocks/>
            </p:cNvGrpSpPr>
            <p:nvPr/>
          </p:nvGrpSpPr>
          <p:grpSpPr bwMode="auto">
            <a:xfrm>
              <a:off x="-3400" y="836712"/>
              <a:ext cx="9111904" cy="84458"/>
              <a:chOff x="-3400" y="836712"/>
              <a:chExt cx="9111904" cy="84458"/>
            </a:xfrm>
          </p:grpSpPr>
          <p:cxnSp>
            <p:nvCxnSpPr>
              <p:cNvPr id="17" name="Straight Connector 16">
                <a:extLst>
                  <a:ext uri="{FF2B5EF4-FFF2-40B4-BE49-F238E27FC236}">
                    <a16:creationId xmlns="" xmlns:a16="http://schemas.microsoft.com/office/drawing/2014/main" id="{F1FCDAE2-8378-4B6E-8E6A-1AEFC53FF066}"/>
                  </a:ext>
                </a:extLst>
              </p:cNvPr>
              <p:cNvCxnSpPr>
                <a:cxnSpLocks/>
              </p:cNvCxnSpPr>
              <p:nvPr/>
            </p:nvCxnSpPr>
            <p:spPr>
              <a:xfrm>
                <a:off x="-225" y="836712"/>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 xmlns:a16="http://schemas.microsoft.com/office/drawing/2014/main" id="{544A434E-6AEF-4617-AD00-99E6387DB73E}"/>
                  </a:ext>
                </a:extLst>
              </p:cNvPr>
              <p:cNvSpPr/>
              <p:nvPr/>
            </p:nvSpPr>
            <p:spPr>
              <a:xfrm>
                <a:off x="-3400" y="836712"/>
                <a:ext cx="4575001" cy="8413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a:p>
            </p:txBody>
          </p:sp>
        </p:grpSp>
      </p:grpSp>
      <p:sp>
        <p:nvSpPr>
          <p:cNvPr id="5124" name="Date Placeholder 3">
            <a:extLst>
              <a:ext uri="{FF2B5EF4-FFF2-40B4-BE49-F238E27FC236}">
                <a16:creationId xmlns="" xmlns:a16="http://schemas.microsoft.com/office/drawing/2014/main" id="{76864762-95E0-4F4C-AC76-43A5EA0AA13D}"/>
              </a:ext>
            </a:extLst>
          </p:cNvPr>
          <p:cNvSpPr txBox="1">
            <a:spLocks noChangeArrowheads="1"/>
          </p:cNvSpPr>
          <p:nvPr/>
        </p:nvSpPr>
        <p:spPr bwMode="auto">
          <a:xfrm>
            <a:off x="4211638" y="6454775"/>
            <a:ext cx="1074737"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endParaRPr lang="en-IN" altLang="en-US" sz="1200" dirty="0">
              <a:solidFill>
                <a:srgbClr val="898989"/>
              </a:solidFill>
              <a:latin typeface="Times New Roman" panose="02020603050405020304" pitchFamily="18" charset="0"/>
              <a:cs typeface="Times New Roman" panose="02020603050405020304" pitchFamily="18" charset="0"/>
            </a:endParaRPr>
          </a:p>
        </p:txBody>
      </p:sp>
      <p:sp>
        <p:nvSpPr>
          <p:cNvPr id="5126" name="Rectangle 18">
            <a:extLst>
              <a:ext uri="{FF2B5EF4-FFF2-40B4-BE49-F238E27FC236}">
                <a16:creationId xmlns="" xmlns:a16="http://schemas.microsoft.com/office/drawing/2014/main" id="{FB488572-D181-476C-B85F-B5A8D188951A}"/>
              </a:ext>
            </a:extLst>
          </p:cNvPr>
          <p:cNvSpPr>
            <a:spLocks noChangeArrowheads="1"/>
          </p:cNvSpPr>
          <p:nvPr/>
        </p:nvSpPr>
        <p:spPr bwMode="auto">
          <a:xfrm>
            <a:off x="2495550" y="6350"/>
            <a:ext cx="65405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700">
                <a:solidFill>
                  <a:srgbClr val="898989"/>
                </a:solidFill>
                <a:latin typeface="Times New Roman" panose="02020603050405020304" pitchFamily="18" charset="0"/>
                <a:cs typeface="Times New Roman" panose="02020603050405020304" pitchFamily="18" charset="0"/>
              </a:rPr>
              <a:t>The material in this presentation belongs to St. Francis Institute of Technology and is solely for educational purposes. Distribution and modifications of the content is prohibited.</a:t>
            </a:r>
            <a:endParaRPr lang="en-IN" altLang="en-US" sz="700">
              <a:solidFill>
                <a:srgbClr val="898989"/>
              </a:solidFill>
              <a:latin typeface="Times New Roman" panose="02020603050405020304" pitchFamily="18" charset="0"/>
              <a:cs typeface="Times New Roman" panose="02020603050405020304" pitchFamily="18" charset="0"/>
            </a:endParaRPr>
          </a:p>
        </p:txBody>
      </p:sp>
      <p:sp>
        <p:nvSpPr>
          <p:cNvPr id="19" name="Rectangle 3">
            <a:extLst>
              <a:ext uri="{FF2B5EF4-FFF2-40B4-BE49-F238E27FC236}">
                <a16:creationId xmlns="" xmlns:a16="http://schemas.microsoft.com/office/drawing/2014/main" id="{AE322D19-C8EB-4909-8DBA-9C0D37B48757}"/>
              </a:ext>
            </a:extLst>
          </p:cNvPr>
          <p:cNvSpPr txBox="1">
            <a:spLocks noChangeArrowheads="1"/>
          </p:cNvSpPr>
          <p:nvPr/>
        </p:nvSpPr>
        <p:spPr bwMode="auto">
          <a:xfrm>
            <a:off x="107733" y="1172304"/>
            <a:ext cx="8441199" cy="5199073"/>
          </a:xfrm>
          <a:prstGeom prst="rect">
            <a:avLst/>
          </a:prstGeom>
          <a:noFill/>
          <a:ln w="9525">
            <a:noFill/>
            <a:miter lim="800000"/>
            <a:headEnd/>
            <a:tailEnd/>
          </a:ln>
        </p:spPr>
        <p:txBody>
          <a:bodyPr/>
          <a:lstStyle/>
          <a:p>
            <a:r>
              <a:rPr lang="en-US" sz="3600" dirty="0" smtClean="0"/>
              <a:t>Example: In </a:t>
            </a:r>
            <a:r>
              <a:rPr lang="en-US" sz="3600" dirty="0"/>
              <a:t>an ER diagram </a:t>
            </a:r>
            <a:r>
              <a:rPr lang="en-US" sz="3600" dirty="0" smtClean="0"/>
              <a:t>consider you have </a:t>
            </a:r>
            <a:r>
              <a:rPr lang="en-US" sz="3600" dirty="0"/>
              <a:t>two entity types: </a:t>
            </a:r>
            <a:endParaRPr lang="en-US" sz="3600" dirty="0" smtClean="0"/>
          </a:p>
          <a:p>
            <a:r>
              <a:rPr lang="en-US" sz="3600" dirty="0" smtClean="0"/>
              <a:t>  – Car</a:t>
            </a:r>
          </a:p>
          <a:p>
            <a:r>
              <a:rPr lang="en-US" sz="3600" dirty="0" smtClean="0"/>
              <a:t>  – </a:t>
            </a:r>
            <a:r>
              <a:rPr lang="en-US" sz="3600" dirty="0"/>
              <a:t>Truck</a:t>
            </a:r>
            <a:endParaRPr lang="en-US" sz="3600" b="0" i="0" dirty="0">
              <a:solidFill>
                <a:srgbClr val="273239"/>
              </a:solidFill>
              <a:effectLst/>
              <a:latin typeface="urw-din"/>
            </a:endParaRPr>
          </a:p>
          <a:p>
            <a:pPr algn="ctr"/>
            <a:r>
              <a:rPr lang="en-US" sz="2400" b="1" dirty="0">
                <a:solidFill>
                  <a:srgbClr val="FF0000"/>
                </a:solidFill>
                <a:latin typeface="Source Sans Pro" panose="020B0503030403020204" pitchFamily="34" charset="0"/>
              </a:rPr>
              <a:t/>
            </a:r>
            <a:br>
              <a:rPr lang="en-US" sz="2400" b="1" dirty="0">
                <a:solidFill>
                  <a:srgbClr val="FF0000"/>
                </a:solidFill>
                <a:latin typeface="Source Sans Pro" panose="020B0503030403020204" pitchFamily="34" charset="0"/>
              </a:rPr>
            </a:br>
            <a:r>
              <a:rPr lang="en-US" sz="4800" dirty="0">
                <a:solidFill>
                  <a:srgbClr val="7030A0"/>
                </a:solidFill>
              </a:rPr>
              <a:t>How can we generalize this?</a:t>
            </a:r>
            <a:endParaRPr lang="en-IN" sz="4800" b="1" dirty="0">
              <a:solidFill>
                <a:srgbClr val="7030A0"/>
              </a:solidFill>
            </a:endParaRPr>
          </a:p>
        </p:txBody>
      </p:sp>
      <p:sp>
        <p:nvSpPr>
          <p:cNvPr id="16" name="Date Placeholder 3">
            <a:extLst>
              <a:ext uri="{FF2B5EF4-FFF2-40B4-BE49-F238E27FC236}">
                <a16:creationId xmlns="" xmlns:a16="http://schemas.microsoft.com/office/drawing/2014/main" id="{0893B3C5-1CF1-4F28-9680-DDFF9980EC8B}"/>
              </a:ext>
            </a:extLst>
          </p:cNvPr>
          <p:cNvSpPr txBox="1">
            <a:spLocks noChangeArrowheads="1"/>
          </p:cNvSpPr>
          <p:nvPr/>
        </p:nvSpPr>
        <p:spPr bwMode="auto">
          <a:xfrm>
            <a:off x="5940152" y="6453190"/>
            <a:ext cx="2613848" cy="358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r>
              <a:rPr lang="en-IN" altLang="en-US" sz="1200" dirty="0">
                <a:solidFill>
                  <a:srgbClr val="898989"/>
                </a:solidFill>
                <a:latin typeface="Times New Roman" panose="02020603050405020304" pitchFamily="18" charset="0"/>
                <a:cs typeface="Times New Roman" panose="02020603050405020304" pitchFamily="18" charset="0"/>
              </a:rPr>
              <a:t>Database Management </a:t>
            </a:r>
            <a:r>
              <a:rPr lang="en-IN" altLang="en-US" sz="1200" dirty="0" smtClean="0">
                <a:solidFill>
                  <a:srgbClr val="898989"/>
                </a:solidFill>
                <a:latin typeface="Times New Roman" panose="02020603050405020304" pitchFamily="18" charset="0"/>
                <a:cs typeface="Times New Roman" panose="02020603050405020304" pitchFamily="18" charset="0"/>
              </a:rPr>
              <a:t>System</a:t>
            </a:r>
            <a:endParaRPr lang="en-IN" altLang="en-US" sz="1200" dirty="0">
              <a:solidFill>
                <a:srgbClr val="898989"/>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572665430"/>
      </p:ext>
    </p:extLst>
  </p:cSld>
  <p:clrMapOvr>
    <a:masterClrMapping/>
  </p:clrMapOvr>
  <p:transition advTm="7505"/>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3">
            <a:extLst>
              <a:ext uri="{FF2B5EF4-FFF2-40B4-BE49-F238E27FC236}">
                <a16:creationId xmlns="" xmlns:a16="http://schemas.microsoft.com/office/drawing/2014/main" id="{A2044DBA-A9D3-4F2C-855E-79B57B7AA31E}"/>
              </a:ext>
            </a:extLst>
          </p:cNvPr>
          <p:cNvSpPr txBox="1">
            <a:spLocks noChangeArrowheads="1"/>
          </p:cNvSpPr>
          <p:nvPr/>
        </p:nvSpPr>
        <p:spPr bwMode="auto">
          <a:xfrm>
            <a:off x="4211638" y="26035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sz="1800">
              <a:latin typeface="Verdana" panose="020B0604030504040204" pitchFamily="34" charset="0"/>
              <a:cs typeface="Arial" panose="020B0604020202020204" pitchFamily="34" charset="0"/>
            </a:endParaRPr>
          </a:p>
        </p:txBody>
      </p:sp>
      <p:grpSp>
        <p:nvGrpSpPr>
          <p:cNvPr id="5123" name="Group 9">
            <a:extLst>
              <a:ext uri="{FF2B5EF4-FFF2-40B4-BE49-F238E27FC236}">
                <a16:creationId xmlns="" xmlns:a16="http://schemas.microsoft.com/office/drawing/2014/main" id="{59DCAB17-C168-477D-9174-0A626FD1C5DC}"/>
              </a:ext>
            </a:extLst>
          </p:cNvPr>
          <p:cNvGrpSpPr>
            <a:grpSpLocks/>
          </p:cNvGrpSpPr>
          <p:nvPr/>
        </p:nvGrpSpPr>
        <p:grpSpPr bwMode="auto">
          <a:xfrm>
            <a:off x="-3175" y="836613"/>
            <a:ext cx="9112250" cy="6011862"/>
            <a:chOff x="-3400" y="836712"/>
            <a:chExt cx="9111904" cy="6011912"/>
          </a:xfrm>
        </p:grpSpPr>
        <p:sp>
          <p:nvSpPr>
            <p:cNvPr id="5128" name="Date Placeholder 3">
              <a:extLst>
                <a:ext uri="{FF2B5EF4-FFF2-40B4-BE49-F238E27FC236}">
                  <a16:creationId xmlns="" xmlns:a16="http://schemas.microsoft.com/office/drawing/2014/main" id="{09D2E0C9-28F4-4184-B02B-DCC69BD27962}"/>
                </a:ext>
              </a:extLst>
            </p:cNvPr>
            <p:cNvSpPr txBox="1">
              <a:spLocks noChangeArrowheads="1"/>
            </p:cNvSpPr>
            <p:nvPr/>
          </p:nvSpPr>
          <p:spPr bwMode="auto">
            <a:xfrm>
              <a:off x="523429" y="6462861"/>
              <a:ext cx="32226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IN" altLang="en-US" sz="1200" dirty="0">
                  <a:solidFill>
                    <a:srgbClr val="898989"/>
                  </a:solidFill>
                  <a:latin typeface="Times New Roman" panose="02020603050405020304" pitchFamily="18" charset="0"/>
                  <a:cs typeface="Times New Roman" panose="02020603050405020304" pitchFamily="18" charset="0"/>
                </a:rPr>
                <a:t>St. Francis Institute of Technology</a:t>
              </a:r>
            </a:p>
            <a:p>
              <a:pPr eaLnBrk="1" hangingPunct="1"/>
              <a:r>
                <a:rPr lang="en-IN" altLang="en-US" sz="1200" dirty="0">
                  <a:solidFill>
                    <a:srgbClr val="898989"/>
                  </a:solidFill>
                  <a:latin typeface="Times New Roman" panose="02020603050405020304" pitchFamily="18" charset="0"/>
                  <a:cs typeface="Times New Roman" panose="02020603050405020304" pitchFamily="18" charset="0"/>
                </a:rPr>
                <a:t>Department of Computer Engineering</a:t>
              </a:r>
            </a:p>
          </p:txBody>
        </p:sp>
        <p:sp>
          <p:nvSpPr>
            <p:cNvPr id="5129" name="Slide Number Placeholder 5">
              <a:extLst>
                <a:ext uri="{FF2B5EF4-FFF2-40B4-BE49-F238E27FC236}">
                  <a16:creationId xmlns="" xmlns:a16="http://schemas.microsoft.com/office/drawing/2014/main" id="{CB4508B4-6227-4E06-BF60-543FA84B68B5}"/>
                </a:ext>
              </a:extLst>
            </p:cNvPr>
            <p:cNvSpPr txBox="1">
              <a:spLocks noChangeArrowheads="1"/>
            </p:cNvSpPr>
            <p:nvPr/>
          </p:nvSpPr>
          <p:spPr bwMode="auto">
            <a:xfrm>
              <a:off x="8664575" y="6534299"/>
              <a:ext cx="37147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fld id="{0AA57194-F1F6-4689-8F54-3E74F91445DD}" type="slidenum">
                <a:rPr lang="en-IN" altLang="en-US" sz="1200">
                  <a:solidFill>
                    <a:srgbClr val="898989"/>
                  </a:solidFill>
                  <a:latin typeface="Times New Roman" panose="02020603050405020304" pitchFamily="18" charset="0"/>
                  <a:cs typeface="Times New Roman" panose="02020603050405020304" pitchFamily="18" charset="0"/>
                </a:rPr>
                <a:pPr algn="r" eaLnBrk="1" hangingPunct="1"/>
                <a:t>105</a:t>
              </a:fld>
              <a:endParaRPr lang="en-IN" altLang="en-US" sz="1200">
                <a:solidFill>
                  <a:srgbClr val="898989"/>
                </a:solidFill>
                <a:latin typeface="Times New Roman" panose="02020603050405020304" pitchFamily="18" charset="0"/>
                <a:cs typeface="Times New Roman" panose="02020603050405020304" pitchFamily="18" charset="0"/>
              </a:endParaRPr>
            </a:p>
          </p:txBody>
        </p:sp>
        <p:pic>
          <p:nvPicPr>
            <p:cNvPr id="5130" name="Picture 15">
              <a:extLst>
                <a:ext uri="{FF2B5EF4-FFF2-40B4-BE49-F238E27FC236}">
                  <a16:creationId xmlns="" xmlns:a16="http://schemas.microsoft.com/office/drawing/2014/main" id="{681A31B5-7703-4130-BECB-16872229C1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453336"/>
              <a:ext cx="371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a:extLst>
                <a:ext uri="{FF2B5EF4-FFF2-40B4-BE49-F238E27FC236}">
                  <a16:creationId xmlns="" xmlns:a16="http://schemas.microsoft.com/office/drawing/2014/main" id="{0A3A181D-F36B-491F-84E7-DFA7A69E0DDE}"/>
                </a:ext>
              </a:extLst>
            </p:cNvPr>
            <p:cNvCxnSpPr>
              <a:cxnSpLocks/>
            </p:cNvCxnSpPr>
            <p:nvPr/>
          </p:nvCxnSpPr>
          <p:spPr>
            <a:xfrm>
              <a:off x="-225" y="6381895"/>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133" name="Group 15">
              <a:extLst>
                <a:ext uri="{FF2B5EF4-FFF2-40B4-BE49-F238E27FC236}">
                  <a16:creationId xmlns="" xmlns:a16="http://schemas.microsoft.com/office/drawing/2014/main" id="{FE7D4B06-3176-4447-886A-E5F2DA99F793}"/>
                </a:ext>
              </a:extLst>
            </p:cNvPr>
            <p:cNvGrpSpPr>
              <a:grpSpLocks/>
            </p:cNvGrpSpPr>
            <p:nvPr/>
          </p:nvGrpSpPr>
          <p:grpSpPr bwMode="auto">
            <a:xfrm>
              <a:off x="-3400" y="836712"/>
              <a:ext cx="9111904" cy="84458"/>
              <a:chOff x="-3400" y="836712"/>
              <a:chExt cx="9111904" cy="84458"/>
            </a:xfrm>
          </p:grpSpPr>
          <p:cxnSp>
            <p:nvCxnSpPr>
              <p:cNvPr id="17" name="Straight Connector 16">
                <a:extLst>
                  <a:ext uri="{FF2B5EF4-FFF2-40B4-BE49-F238E27FC236}">
                    <a16:creationId xmlns="" xmlns:a16="http://schemas.microsoft.com/office/drawing/2014/main" id="{F1FCDAE2-8378-4B6E-8E6A-1AEFC53FF066}"/>
                  </a:ext>
                </a:extLst>
              </p:cNvPr>
              <p:cNvCxnSpPr>
                <a:cxnSpLocks/>
              </p:cNvCxnSpPr>
              <p:nvPr/>
            </p:nvCxnSpPr>
            <p:spPr>
              <a:xfrm>
                <a:off x="-225" y="836712"/>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 xmlns:a16="http://schemas.microsoft.com/office/drawing/2014/main" id="{544A434E-6AEF-4617-AD00-99E6387DB73E}"/>
                  </a:ext>
                </a:extLst>
              </p:cNvPr>
              <p:cNvSpPr/>
              <p:nvPr/>
            </p:nvSpPr>
            <p:spPr>
              <a:xfrm>
                <a:off x="-3400" y="836712"/>
                <a:ext cx="4575001" cy="8413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a:p>
            </p:txBody>
          </p:sp>
        </p:grpSp>
      </p:grpSp>
      <p:sp>
        <p:nvSpPr>
          <p:cNvPr id="5124" name="Date Placeholder 3">
            <a:extLst>
              <a:ext uri="{FF2B5EF4-FFF2-40B4-BE49-F238E27FC236}">
                <a16:creationId xmlns="" xmlns:a16="http://schemas.microsoft.com/office/drawing/2014/main" id="{76864762-95E0-4F4C-AC76-43A5EA0AA13D}"/>
              </a:ext>
            </a:extLst>
          </p:cNvPr>
          <p:cNvSpPr txBox="1">
            <a:spLocks noChangeArrowheads="1"/>
          </p:cNvSpPr>
          <p:nvPr/>
        </p:nvSpPr>
        <p:spPr bwMode="auto">
          <a:xfrm>
            <a:off x="4211638" y="6454775"/>
            <a:ext cx="1074737"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endParaRPr lang="en-IN" altLang="en-US" sz="1200" dirty="0">
              <a:solidFill>
                <a:srgbClr val="898989"/>
              </a:solidFill>
              <a:latin typeface="Times New Roman" panose="02020603050405020304" pitchFamily="18" charset="0"/>
              <a:cs typeface="Times New Roman" panose="02020603050405020304" pitchFamily="18" charset="0"/>
            </a:endParaRPr>
          </a:p>
        </p:txBody>
      </p:sp>
      <p:sp>
        <p:nvSpPr>
          <p:cNvPr id="5126" name="Rectangle 18">
            <a:extLst>
              <a:ext uri="{FF2B5EF4-FFF2-40B4-BE49-F238E27FC236}">
                <a16:creationId xmlns="" xmlns:a16="http://schemas.microsoft.com/office/drawing/2014/main" id="{FB488572-D181-476C-B85F-B5A8D188951A}"/>
              </a:ext>
            </a:extLst>
          </p:cNvPr>
          <p:cNvSpPr>
            <a:spLocks noChangeArrowheads="1"/>
          </p:cNvSpPr>
          <p:nvPr/>
        </p:nvSpPr>
        <p:spPr bwMode="auto">
          <a:xfrm>
            <a:off x="2495550" y="6350"/>
            <a:ext cx="65405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700">
                <a:solidFill>
                  <a:srgbClr val="898989"/>
                </a:solidFill>
                <a:latin typeface="Times New Roman" panose="02020603050405020304" pitchFamily="18" charset="0"/>
                <a:cs typeface="Times New Roman" panose="02020603050405020304" pitchFamily="18" charset="0"/>
              </a:rPr>
              <a:t>The material in this presentation belongs to St. Francis Institute of Technology and is solely for educational purposes. Distribution and modifications of the content is prohibited.</a:t>
            </a:r>
            <a:endParaRPr lang="en-IN" altLang="en-US" sz="700">
              <a:solidFill>
                <a:srgbClr val="898989"/>
              </a:solidFill>
              <a:latin typeface="Times New Roman" panose="02020603050405020304" pitchFamily="18" charset="0"/>
              <a:cs typeface="Times New Roman" panose="02020603050405020304" pitchFamily="18" charset="0"/>
            </a:endParaRPr>
          </a:p>
        </p:txBody>
      </p:sp>
      <p:sp>
        <p:nvSpPr>
          <p:cNvPr id="19" name="Rectangle 3">
            <a:extLst>
              <a:ext uri="{FF2B5EF4-FFF2-40B4-BE49-F238E27FC236}">
                <a16:creationId xmlns="" xmlns:a16="http://schemas.microsoft.com/office/drawing/2014/main" id="{AE322D19-C8EB-4909-8DBA-9C0D37B48757}"/>
              </a:ext>
            </a:extLst>
          </p:cNvPr>
          <p:cNvSpPr txBox="1">
            <a:spLocks noChangeArrowheads="1"/>
          </p:cNvSpPr>
          <p:nvPr/>
        </p:nvSpPr>
        <p:spPr bwMode="auto">
          <a:xfrm>
            <a:off x="633998" y="973023"/>
            <a:ext cx="7986713" cy="5199073"/>
          </a:xfrm>
          <a:prstGeom prst="rect">
            <a:avLst/>
          </a:prstGeom>
          <a:noFill/>
          <a:ln w="9525">
            <a:noFill/>
            <a:miter lim="800000"/>
            <a:headEnd/>
            <a:tailEnd/>
          </a:ln>
        </p:spPr>
        <p:txBody>
          <a:bodyPr/>
          <a:lstStyle/>
          <a:p>
            <a:pPr algn="ctr">
              <a:spcBef>
                <a:spcPct val="20000"/>
              </a:spcBef>
              <a:buClr>
                <a:srgbClr val="002060"/>
              </a:buClr>
              <a:buSzPct val="70000"/>
            </a:pPr>
            <a:r>
              <a:rPr lang="en-US" sz="2400" b="1" dirty="0">
                <a:solidFill>
                  <a:srgbClr val="FF0000"/>
                </a:solidFill>
                <a:latin typeface="Source Sans Pro" panose="020B0503030403020204" pitchFamily="34" charset="0"/>
              </a:rPr>
              <a:t/>
            </a:r>
            <a:br>
              <a:rPr lang="en-US" sz="2400" b="1" dirty="0">
                <a:solidFill>
                  <a:srgbClr val="FF0000"/>
                </a:solidFill>
                <a:latin typeface="Source Sans Pro" panose="020B0503030403020204" pitchFamily="34" charset="0"/>
              </a:rPr>
            </a:br>
            <a:endParaRPr lang="en-IN" sz="2400" b="1" dirty="0">
              <a:solidFill>
                <a:srgbClr val="FF0000"/>
              </a:solidFill>
            </a:endParaRPr>
          </a:p>
        </p:txBody>
      </p:sp>
      <p:sp>
        <p:nvSpPr>
          <p:cNvPr id="16" name="Date Placeholder 3">
            <a:extLst>
              <a:ext uri="{FF2B5EF4-FFF2-40B4-BE49-F238E27FC236}">
                <a16:creationId xmlns="" xmlns:a16="http://schemas.microsoft.com/office/drawing/2014/main" id="{0893B3C5-1CF1-4F28-9680-DDFF9980EC8B}"/>
              </a:ext>
            </a:extLst>
          </p:cNvPr>
          <p:cNvSpPr txBox="1">
            <a:spLocks noChangeArrowheads="1"/>
          </p:cNvSpPr>
          <p:nvPr/>
        </p:nvSpPr>
        <p:spPr bwMode="auto">
          <a:xfrm>
            <a:off x="5940152" y="6453190"/>
            <a:ext cx="2613848" cy="358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r>
              <a:rPr lang="en-IN" altLang="en-US" sz="1200" dirty="0">
                <a:solidFill>
                  <a:srgbClr val="898989"/>
                </a:solidFill>
                <a:latin typeface="Times New Roman" panose="02020603050405020304" pitchFamily="18" charset="0"/>
                <a:cs typeface="Times New Roman" panose="02020603050405020304" pitchFamily="18" charset="0"/>
              </a:rPr>
              <a:t>Database Management </a:t>
            </a:r>
            <a:r>
              <a:rPr lang="en-IN" altLang="en-US" sz="1200" dirty="0" smtClean="0">
                <a:solidFill>
                  <a:srgbClr val="898989"/>
                </a:solidFill>
                <a:latin typeface="Times New Roman" panose="02020603050405020304" pitchFamily="18" charset="0"/>
                <a:cs typeface="Times New Roman" panose="02020603050405020304" pitchFamily="18" charset="0"/>
              </a:rPr>
              <a:t>System</a:t>
            </a:r>
            <a:endParaRPr lang="en-IN" altLang="en-US" sz="1200" dirty="0">
              <a:solidFill>
                <a:srgbClr val="898989"/>
              </a:solidFill>
              <a:latin typeface="Times New Roman" panose="02020603050405020304" pitchFamily="18" charset="0"/>
              <a:cs typeface="Times New Roman" panose="02020603050405020304" pitchFamily="18" charset="0"/>
            </a:endParaRPr>
          </a:p>
        </p:txBody>
      </p:sp>
      <p:pic>
        <p:nvPicPr>
          <p:cNvPr id="307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1162" t="34758" r="13620" b="36368"/>
          <a:stretch/>
        </p:blipFill>
        <p:spPr bwMode="auto">
          <a:xfrm>
            <a:off x="249928" y="1556792"/>
            <a:ext cx="8415201"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042987788"/>
      </p:ext>
    </p:extLst>
  </p:cSld>
  <p:clrMapOvr>
    <a:masterClrMapping/>
  </p:clrMapOvr>
  <p:transition advTm="7505"/>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3">
            <a:extLst>
              <a:ext uri="{FF2B5EF4-FFF2-40B4-BE49-F238E27FC236}">
                <a16:creationId xmlns="" xmlns:a16="http://schemas.microsoft.com/office/drawing/2014/main" id="{A2044DBA-A9D3-4F2C-855E-79B57B7AA31E}"/>
              </a:ext>
            </a:extLst>
          </p:cNvPr>
          <p:cNvSpPr txBox="1">
            <a:spLocks noChangeArrowheads="1"/>
          </p:cNvSpPr>
          <p:nvPr/>
        </p:nvSpPr>
        <p:spPr bwMode="auto">
          <a:xfrm>
            <a:off x="4211638" y="26035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sz="1800">
              <a:latin typeface="Verdana" panose="020B0604030504040204" pitchFamily="34" charset="0"/>
              <a:cs typeface="Arial" panose="020B0604020202020204" pitchFamily="34" charset="0"/>
            </a:endParaRPr>
          </a:p>
        </p:txBody>
      </p:sp>
      <p:grpSp>
        <p:nvGrpSpPr>
          <p:cNvPr id="5123" name="Group 9">
            <a:extLst>
              <a:ext uri="{FF2B5EF4-FFF2-40B4-BE49-F238E27FC236}">
                <a16:creationId xmlns="" xmlns:a16="http://schemas.microsoft.com/office/drawing/2014/main" id="{59DCAB17-C168-477D-9174-0A626FD1C5DC}"/>
              </a:ext>
            </a:extLst>
          </p:cNvPr>
          <p:cNvGrpSpPr>
            <a:grpSpLocks/>
          </p:cNvGrpSpPr>
          <p:nvPr/>
        </p:nvGrpSpPr>
        <p:grpSpPr bwMode="auto">
          <a:xfrm>
            <a:off x="-3175" y="836613"/>
            <a:ext cx="9112250" cy="6011862"/>
            <a:chOff x="-3400" y="836712"/>
            <a:chExt cx="9111904" cy="6011912"/>
          </a:xfrm>
        </p:grpSpPr>
        <p:sp>
          <p:nvSpPr>
            <p:cNvPr id="5128" name="Date Placeholder 3">
              <a:extLst>
                <a:ext uri="{FF2B5EF4-FFF2-40B4-BE49-F238E27FC236}">
                  <a16:creationId xmlns="" xmlns:a16="http://schemas.microsoft.com/office/drawing/2014/main" id="{09D2E0C9-28F4-4184-B02B-DCC69BD27962}"/>
                </a:ext>
              </a:extLst>
            </p:cNvPr>
            <p:cNvSpPr txBox="1">
              <a:spLocks noChangeArrowheads="1"/>
            </p:cNvSpPr>
            <p:nvPr/>
          </p:nvSpPr>
          <p:spPr bwMode="auto">
            <a:xfrm>
              <a:off x="523429" y="6462861"/>
              <a:ext cx="32226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IN" altLang="en-US" sz="1200" dirty="0">
                  <a:solidFill>
                    <a:srgbClr val="898989"/>
                  </a:solidFill>
                  <a:latin typeface="Times New Roman" panose="02020603050405020304" pitchFamily="18" charset="0"/>
                  <a:cs typeface="Times New Roman" panose="02020603050405020304" pitchFamily="18" charset="0"/>
                </a:rPr>
                <a:t>St. Francis Institute of Technology</a:t>
              </a:r>
            </a:p>
            <a:p>
              <a:pPr eaLnBrk="1" hangingPunct="1"/>
              <a:r>
                <a:rPr lang="en-IN" altLang="en-US" sz="1200" dirty="0">
                  <a:solidFill>
                    <a:srgbClr val="898989"/>
                  </a:solidFill>
                  <a:latin typeface="Times New Roman" panose="02020603050405020304" pitchFamily="18" charset="0"/>
                  <a:cs typeface="Times New Roman" panose="02020603050405020304" pitchFamily="18" charset="0"/>
                </a:rPr>
                <a:t>Department of Computer Engineering</a:t>
              </a:r>
            </a:p>
          </p:txBody>
        </p:sp>
        <p:sp>
          <p:nvSpPr>
            <p:cNvPr id="5129" name="Slide Number Placeholder 5">
              <a:extLst>
                <a:ext uri="{FF2B5EF4-FFF2-40B4-BE49-F238E27FC236}">
                  <a16:creationId xmlns="" xmlns:a16="http://schemas.microsoft.com/office/drawing/2014/main" id="{CB4508B4-6227-4E06-BF60-543FA84B68B5}"/>
                </a:ext>
              </a:extLst>
            </p:cNvPr>
            <p:cNvSpPr txBox="1">
              <a:spLocks noChangeArrowheads="1"/>
            </p:cNvSpPr>
            <p:nvPr/>
          </p:nvSpPr>
          <p:spPr bwMode="auto">
            <a:xfrm>
              <a:off x="8664575" y="6534299"/>
              <a:ext cx="37147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fld id="{0AA57194-F1F6-4689-8F54-3E74F91445DD}" type="slidenum">
                <a:rPr lang="en-IN" altLang="en-US" sz="1200">
                  <a:solidFill>
                    <a:srgbClr val="898989"/>
                  </a:solidFill>
                  <a:latin typeface="Times New Roman" panose="02020603050405020304" pitchFamily="18" charset="0"/>
                  <a:cs typeface="Times New Roman" panose="02020603050405020304" pitchFamily="18" charset="0"/>
                </a:rPr>
                <a:pPr algn="r" eaLnBrk="1" hangingPunct="1"/>
                <a:t>106</a:t>
              </a:fld>
              <a:endParaRPr lang="en-IN" altLang="en-US" sz="1200">
                <a:solidFill>
                  <a:srgbClr val="898989"/>
                </a:solidFill>
                <a:latin typeface="Times New Roman" panose="02020603050405020304" pitchFamily="18" charset="0"/>
                <a:cs typeface="Times New Roman" panose="02020603050405020304" pitchFamily="18" charset="0"/>
              </a:endParaRPr>
            </a:p>
          </p:txBody>
        </p:sp>
        <p:pic>
          <p:nvPicPr>
            <p:cNvPr id="5130" name="Picture 15">
              <a:extLst>
                <a:ext uri="{FF2B5EF4-FFF2-40B4-BE49-F238E27FC236}">
                  <a16:creationId xmlns="" xmlns:a16="http://schemas.microsoft.com/office/drawing/2014/main" id="{681A31B5-7703-4130-BECB-16872229C1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453336"/>
              <a:ext cx="371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a:extLst>
                <a:ext uri="{FF2B5EF4-FFF2-40B4-BE49-F238E27FC236}">
                  <a16:creationId xmlns="" xmlns:a16="http://schemas.microsoft.com/office/drawing/2014/main" id="{0A3A181D-F36B-491F-84E7-DFA7A69E0DDE}"/>
                </a:ext>
              </a:extLst>
            </p:cNvPr>
            <p:cNvCxnSpPr>
              <a:cxnSpLocks/>
            </p:cNvCxnSpPr>
            <p:nvPr/>
          </p:nvCxnSpPr>
          <p:spPr>
            <a:xfrm>
              <a:off x="-225" y="6381895"/>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133" name="Group 15">
              <a:extLst>
                <a:ext uri="{FF2B5EF4-FFF2-40B4-BE49-F238E27FC236}">
                  <a16:creationId xmlns="" xmlns:a16="http://schemas.microsoft.com/office/drawing/2014/main" id="{FE7D4B06-3176-4447-886A-E5F2DA99F793}"/>
                </a:ext>
              </a:extLst>
            </p:cNvPr>
            <p:cNvGrpSpPr>
              <a:grpSpLocks/>
            </p:cNvGrpSpPr>
            <p:nvPr/>
          </p:nvGrpSpPr>
          <p:grpSpPr bwMode="auto">
            <a:xfrm>
              <a:off x="-3400" y="836712"/>
              <a:ext cx="9111904" cy="84458"/>
              <a:chOff x="-3400" y="836712"/>
              <a:chExt cx="9111904" cy="84458"/>
            </a:xfrm>
          </p:grpSpPr>
          <p:cxnSp>
            <p:nvCxnSpPr>
              <p:cNvPr id="17" name="Straight Connector 16">
                <a:extLst>
                  <a:ext uri="{FF2B5EF4-FFF2-40B4-BE49-F238E27FC236}">
                    <a16:creationId xmlns="" xmlns:a16="http://schemas.microsoft.com/office/drawing/2014/main" id="{F1FCDAE2-8378-4B6E-8E6A-1AEFC53FF066}"/>
                  </a:ext>
                </a:extLst>
              </p:cNvPr>
              <p:cNvCxnSpPr>
                <a:cxnSpLocks/>
              </p:cNvCxnSpPr>
              <p:nvPr/>
            </p:nvCxnSpPr>
            <p:spPr>
              <a:xfrm>
                <a:off x="-225" y="836712"/>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 xmlns:a16="http://schemas.microsoft.com/office/drawing/2014/main" id="{544A434E-6AEF-4617-AD00-99E6387DB73E}"/>
                  </a:ext>
                </a:extLst>
              </p:cNvPr>
              <p:cNvSpPr/>
              <p:nvPr/>
            </p:nvSpPr>
            <p:spPr>
              <a:xfrm>
                <a:off x="-3400" y="836712"/>
                <a:ext cx="4575001" cy="8413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a:p>
            </p:txBody>
          </p:sp>
        </p:grpSp>
      </p:grpSp>
      <p:sp>
        <p:nvSpPr>
          <p:cNvPr id="5124" name="Date Placeholder 3">
            <a:extLst>
              <a:ext uri="{FF2B5EF4-FFF2-40B4-BE49-F238E27FC236}">
                <a16:creationId xmlns="" xmlns:a16="http://schemas.microsoft.com/office/drawing/2014/main" id="{76864762-95E0-4F4C-AC76-43A5EA0AA13D}"/>
              </a:ext>
            </a:extLst>
          </p:cNvPr>
          <p:cNvSpPr txBox="1">
            <a:spLocks noChangeArrowheads="1"/>
          </p:cNvSpPr>
          <p:nvPr/>
        </p:nvSpPr>
        <p:spPr bwMode="auto">
          <a:xfrm>
            <a:off x="4211638" y="6454775"/>
            <a:ext cx="1074737"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endParaRPr lang="en-IN" altLang="en-US" sz="1200" dirty="0">
              <a:solidFill>
                <a:srgbClr val="898989"/>
              </a:solidFill>
              <a:latin typeface="Times New Roman" panose="02020603050405020304" pitchFamily="18" charset="0"/>
              <a:cs typeface="Times New Roman" panose="02020603050405020304" pitchFamily="18" charset="0"/>
            </a:endParaRPr>
          </a:p>
        </p:txBody>
      </p:sp>
      <p:sp>
        <p:nvSpPr>
          <p:cNvPr id="5126" name="Rectangle 18">
            <a:extLst>
              <a:ext uri="{FF2B5EF4-FFF2-40B4-BE49-F238E27FC236}">
                <a16:creationId xmlns="" xmlns:a16="http://schemas.microsoft.com/office/drawing/2014/main" id="{FB488572-D181-476C-B85F-B5A8D188951A}"/>
              </a:ext>
            </a:extLst>
          </p:cNvPr>
          <p:cNvSpPr>
            <a:spLocks noChangeArrowheads="1"/>
          </p:cNvSpPr>
          <p:nvPr/>
        </p:nvSpPr>
        <p:spPr bwMode="auto">
          <a:xfrm>
            <a:off x="2495550" y="6350"/>
            <a:ext cx="65405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700">
                <a:solidFill>
                  <a:srgbClr val="898989"/>
                </a:solidFill>
                <a:latin typeface="Times New Roman" panose="02020603050405020304" pitchFamily="18" charset="0"/>
                <a:cs typeface="Times New Roman" panose="02020603050405020304" pitchFamily="18" charset="0"/>
              </a:rPr>
              <a:t>The material in this presentation belongs to St. Francis Institute of Technology and is solely for educational purposes. Distribution and modifications of the content is prohibited.</a:t>
            </a:r>
            <a:endParaRPr lang="en-IN" altLang="en-US" sz="700">
              <a:solidFill>
                <a:srgbClr val="898989"/>
              </a:solidFill>
              <a:latin typeface="Times New Roman" panose="02020603050405020304" pitchFamily="18" charset="0"/>
              <a:cs typeface="Times New Roman" panose="02020603050405020304" pitchFamily="18" charset="0"/>
            </a:endParaRPr>
          </a:p>
        </p:txBody>
      </p:sp>
      <p:sp>
        <p:nvSpPr>
          <p:cNvPr id="19" name="Rectangle 3">
            <a:extLst>
              <a:ext uri="{FF2B5EF4-FFF2-40B4-BE49-F238E27FC236}">
                <a16:creationId xmlns="" xmlns:a16="http://schemas.microsoft.com/office/drawing/2014/main" id="{AE322D19-C8EB-4909-8DBA-9C0D37B48757}"/>
              </a:ext>
            </a:extLst>
          </p:cNvPr>
          <p:cNvSpPr txBox="1">
            <a:spLocks noChangeArrowheads="1"/>
          </p:cNvSpPr>
          <p:nvPr/>
        </p:nvSpPr>
        <p:spPr bwMode="auto">
          <a:xfrm>
            <a:off x="406647" y="982549"/>
            <a:ext cx="8258482" cy="5480166"/>
          </a:xfrm>
          <a:prstGeom prst="rect">
            <a:avLst/>
          </a:prstGeom>
          <a:noFill/>
          <a:ln w="9525">
            <a:noFill/>
            <a:miter lim="800000"/>
            <a:headEnd/>
            <a:tailEnd/>
          </a:ln>
        </p:spPr>
        <p:txBody>
          <a:bodyPr/>
          <a:lstStyle/>
          <a:p>
            <a:pPr>
              <a:spcBef>
                <a:spcPct val="20000"/>
              </a:spcBef>
              <a:buClr>
                <a:srgbClr val="002060"/>
              </a:buClr>
              <a:buSzPct val="70000"/>
            </a:pPr>
            <a:r>
              <a:rPr lang="en-US" sz="2400" dirty="0"/>
              <a:t>The common attributes go to the superclass and the current entity types (Car and Truck) become subclasses.</a:t>
            </a:r>
            <a:endParaRPr lang="en-IN" sz="2400" b="1" dirty="0">
              <a:solidFill>
                <a:srgbClr val="FF0000"/>
              </a:solidFill>
            </a:endParaRPr>
          </a:p>
        </p:txBody>
      </p:sp>
      <p:sp>
        <p:nvSpPr>
          <p:cNvPr id="16" name="Date Placeholder 3">
            <a:extLst>
              <a:ext uri="{FF2B5EF4-FFF2-40B4-BE49-F238E27FC236}">
                <a16:creationId xmlns="" xmlns:a16="http://schemas.microsoft.com/office/drawing/2014/main" id="{0893B3C5-1CF1-4F28-9680-DDFF9980EC8B}"/>
              </a:ext>
            </a:extLst>
          </p:cNvPr>
          <p:cNvSpPr txBox="1">
            <a:spLocks noChangeArrowheads="1"/>
          </p:cNvSpPr>
          <p:nvPr/>
        </p:nvSpPr>
        <p:spPr bwMode="auto">
          <a:xfrm>
            <a:off x="5940152" y="6453190"/>
            <a:ext cx="2613848" cy="358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r>
              <a:rPr lang="en-IN" altLang="en-US" sz="1200" dirty="0">
                <a:solidFill>
                  <a:srgbClr val="898989"/>
                </a:solidFill>
                <a:latin typeface="Times New Roman" panose="02020603050405020304" pitchFamily="18" charset="0"/>
                <a:cs typeface="Times New Roman" panose="02020603050405020304" pitchFamily="18" charset="0"/>
              </a:rPr>
              <a:t>Database Management </a:t>
            </a:r>
            <a:r>
              <a:rPr lang="en-IN" altLang="en-US" sz="1200" dirty="0" smtClean="0">
                <a:solidFill>
                  <a:srgbClr val="898989"/>
                </a:solidFill>
                <a:latin typeface="Times New Roman" panose="02020603050405020304" pitchFamily="18" charset="0"/>
                <a:cs typeface="Times New Roman" panose="02020603050405020304" pitchFamily="18" charset="0"/>
              </a:rPr>
              <a:t>System</a:t>
            </a:r>
            <a:endParaRPr lang="en-IN" altLang="en-US" sz="1200" dirty="0">
              <a:solidFill>
                <a:srgbClr val="898989"/>
              </a:solidFill>
              <a:latin typeface="Times New Roman" panose="02020603050405020304" pitchFamily="18" charset="0"/>
              <a:cs typeface="Times New Roman" panose="02020603050405020304" pitchFamily="18" charset="0"/>
            </a:endParaRPr>
          </a:p>
        </p:txBody>
      </p:sp>
      <p:pic>
        <p:nvPicPr>
          <p:cNvPr id="409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0000" t="34942" r="13517" b="24612"/>
          <a:stretch/>
        </p:blipFill>
        <p:spPr bwMode="auto">
          <a:xfrm>
            <a:off x="755576" y="2348880"/>
            <a:ext cx="7200800"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32619" y="1979548"/>
            <a:ext cx="5533181" cy="369332"/>
          </a:xfrm>
          <a:prstGeom prst="rect">
            <a:avLst/>
          </a:prstGeom>
        </p:spPr>
        <p:txBody>
          <a:bodyPr wrap="none">
            <a:spAutoFit/>
          </a:bodyPr>
          <a:lstStyle/>
          <a:p>
            <a:r>
              <a:rPr lang="en-US" dirty="0"/>
              <a:t>An </a:t>
            </a:r>
            <a:r>
              <a:rPr lang="en-US" dirty="0" smtClean="0"/>
              <a:t>Vehicle must </a:t>
            </a:r>
            <a:r>
              <a:rPr lang="en-US" dirty="0"/>
              <a:t>either </a:t>
            </a:r>
            <a:r>
              <a:rPr lang="en-US" dirty="0" smtClean="0"/>
              <a:t>be car or truck-total participation  </a:t>
            </a:r>
            <a:endParaRPr lang="en-US" dirty="0"/>
          </a:p>
        </p:txBody>
      </p:sp>
    </p:spTree>
    <p:custDataLst>
      <p:tags r:id="rId1"/>
    </p:custDataLst>
    <p:extLst>
      <p:ext uri="{BB962C8B-B14F-4D97-AF65-F5344CB8AC3E}">
        <p14:creationId xmlns:p14="http://schemas.microsoft.com/office/powerpoint/2010/main" val="2356356009"/>
      </p:ext>
    </p:extLst>
  </p:cSld>
  <p:clrMapOvr>
    <a:masterClrMapping/>
  </p:clrMapOvr>
  <p:transition advTm="7505"/>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3">
            <a:extLst>
              <a:ext uri="{FF2B5EF4-FFF2-40B4-BE49-F238E27FC236}">
                <a16:creationId xmlns="" xmlns:a16="http://schemas.microsoft.com/office/drawing/2014/main" id="{A2044DBA-A9D3-4F2C-855E-79B57B7AA31E}"/>
              </a:ext>
            </a:extLst>
          </p:cNvPr>
          <p:cNvSpPr txBox="1">
            <a:spLocks noChangeArrowheads="1"/>
          </p:cNvSpPr>
          <p:nvPr/>
        </p:nvSpPr>
        <p:spPr bwMode="auto">
          <a:xfrm>
            <a:off x="4211638" y="26035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sz="1800">
              <a:latin typeface="Verdana" panose="020B0604030504040204" pitchFamily="34" charset="0"/>
              <a:cs typeface="Arial" panose="020B0604020202020204" pitchFamily="34" charset="0"/>
            </a:endParaRPr>
          </a:p>
        </p:txBody>
      </p:sp>
      <p:grpSp>
        <p:nvGrpSpPr>
          <p:cNvPr id="5123" name="Group 9">
            <a:extLst>
              <a:ext uri="{FF2B5EF4-FFF2-40B4-BE49-F238E27FC236}">
                <a16:creationId xmlns="" xmlns:a16="http://schemas.microsoft.com/office/drawing/2014/main" id="{59DCAB17-C168-477D-9174-0A626FD1C5DC}"/>
              </a:ext>
            </a:extLst>
          </p:cNvPr>
          <p:cNvGrpSpPr>
            <a:grpSpLocks/>
          </p:cNvGrpSpPr>
          <p:nvPr/>
        </p:nvGrpSpPr>
        <p:grpSpPr bwMode="auto">
          <a:xfrm>
            <a:off x="-3175" y="836613"/>
            <a:ext cx="9112250" cy="6011862"/>
            <a:chOff x="-3400" y="836712"/>
            <a:chExt cx="9111904" cy="6011912"/>
          </a:xfrm>
        </p:grpSpPr>
        <p:sp>
          <p:nvSpPr>
            <p:cNvPr id="5128" name="Date Placeholder 3">
              <a:extLst>
                <a:ext uri="{FF2B5EF4-FFF2-40B4-BE49-F238E27FC236}">
                  <a16:creationId xmlns="" xmlns:a16="http://schemas.microsoft.com/office/drawing/2014/main" id="{09D2E0C9-28F4-4184-B02B-DCC69BD27962}"/>
                </a:ext>
              </a:extLst>
            </p:cNvPr>
            <p:cNvSpPr txBox="1">
              <a:spLocks noChangeArrowheads="1"/>
            </p:cNvSpPr>
            <p:nvPr/>
          </p:nvSpPr>
          <p:spPr bwMode="auto">
            <a:xfrm>
              <a:off x="523429" y="6462861"/>
              <a:ext cx="32226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IN" altLang="en-US" sz="1200" dirty="0">
                  <a:solidFill>
                    <a:srgbClr val="898989"/>
                  </a:solidFill>
                  <a:latin typeface="Times New Roman" panose="02020603050405020304" pitchFamily="18" charset="0"/>
                  <a:cs typeface="Times New Roman" panose="02020603050405020304" pitchFamily="18" charset="0"/>
                </a:rPr>
                <a:t>St. Francis Institute of Technology</a:t>
              </a:r>
            </a:p>
            <a:p>
              <a:pPr eaLnBrk="1" hangingPunct="1"/>
              <a:r>
                <a:rPr lang="en-IN" altLang="en-US" sz="1200" dirty="0">
                  <a:solidFill>
                    <a:srgbClr val="898989"/>
                  </a:solidFill>
                  <a:latin typeface="Times New Roman" panose="02020603050405020304" pitchFamily="18" charset="0"/>
                  <a:cs typeface="Times New Roman" panose="02020603050405020304" pitchFamily="18" charset="0"/>
                </a:rPr>
                <a:t>Department of Computer Engineering</a:t>
              </a:r>
            </a:p>
          </p:txBody>
        </p:sp>
        <p:sp>
          <p:nvSpPr>
            <p:cNvPr id="5129" name="Slide Number Placeholder 5">
              <a:extLst>
                <a:ext uri="{FF2B5EF4-FFF2-40B4-BE49-F238E27FC236}">
                  <a16:creationId xmlns="" xmlns:a16="http://schemas.microsoft.com/office/drawing/2014/main" id="{CB4508B4-6227-4E06-BF60-543FA84B68B5}"/>
                </a:ext>
              </a:extLst>
            </p:cNvPr>
            <p:cNvSpPr txBox="1">
              <a:spLocks noChangeArrowheads="1"/>
            </p:cNvSpPr>
            <p:nvPr/>
          </p:nvSpPr>
          <p:spPr bwMode="auto">
            <a:xfrm>
              <a:off x="8664575" y="6534299"/>
              <a:ext cx="37147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fld id="{0AA57194-F1F6-4689-8F54-3E74F91445DD}" type="slidenum">
                <a:rPr lang="en-IN" altLang="en-US" sz="1200">
                  <a:solidFill>
                    <a:srgbClr val="898989"/>
                  </a:solidFill>
                  <a:latin typeface="Times New Roman" panose="02020603050405020304" pitchFamily="18" charset="0"/>
                  <a:cs typeface="Times New Roman" panose="02020603050405020304" pitchFamily="18" charset="0"/>
                </a:rPr>
                <a:pPr algn="r" eaLnBrk="1" hangingPunct="1"/>
                <a:t>107</a:t>
              </a:fld>
              <a:endParaRPr lang="en-IN" altLang="en-US" sz="1200">
                <a:solidFill>
                  <a:srgbClr val="898989"/>
                </a:solidFill>
                <a:latin typeface="Times New Roman" panose="02020603050405020304" pitchFamily="18" charset="0"/>
                <a:cs typeface="Times New Roman" panose="02020603050405020304" pitchFamily="18" charset="0"/>
              </a:endParaRPr>
            </a:p>
          </p:txBody>
        </p:sp>
        <p:pic>
          <p:nvPicPr>
            <p:cNvPr id="5130" name="Picture 15">
              <a:extLst>
                <a:ext uri="{FF2B5EF4-FFF2-40B4-BE49-F238E27FC236}">
                  <a16:creationId xmlns="" xmlns:a16="http://schemas.microsoft.com/office/drawing/2014/main" id="{681A31B5-7703-4130-BECB-16872229C1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453336"/>
              <a:ext cx="371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a:extLst>
                <a:ext uri="{FF2B5EF4-FFF2-40B4-BE49-F238E27FC236}">
                  <a16:creationId xmlns="" xmlns:a16="http://schemas.microsoft.com/office/drawing/2014/main" id="{0A3A181D-F36B-491F-84E7-DFA7A69E0DDE}"/>
                </a:ext>
              </a:extLst>
            </p:cNvPr>
            <p:cNvCxnSpPr>
              <a:cxnSpLocks/>
            </p:cNvCxnSpPr>
            <p:nvPr/>
          </p:nvCxnSpPr>
          <p:spPr>
            <a:xfrm>
              <a:off x="-225" y="6381895"/>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133" name="Group 15">
              <a:extLst>
                <a:ext uri="{FF2B5EF4-FFF2-40B4-BE49-F238E27FC236}">
                  <a16:creationId xmlns="" xmlns:a16="http://schemas.microsoft.com/office/drawing/2014/main" id="{FE7D4B06-3176-4447-886A-E5F2DA99F793}"/>
                </a:ext>
              </a:extLst>
            </p:cNvPr>
            <p:cNvGrpSpPr>
              <a:grpSpLocks/>
            </p:cNvGrpSpPr>
            <p:nvPr/>
          </p:nvGrpSpPr>
          <p:grpSpPr bwMode="auto">
            <a:xfrm>
              <a:off x="-3400" y="836712"/>
              <a:ext cx="9111904" cy="84458"/>
              <a:chOff x="-3400" y="836712"/>
              <a:chExt cx="9111904" cy="84458"/>
            </a:xfrm>
          </p:grpSpPr>
          <p:cxnSp>
            <p:nvCxnSpPr>
              <p:cNvPr id="17" name="Straight Connector 16">
                <a:extLst>
                  <a:ext uri="{FF2B5EF4-FFF2-40B4-BE49-F238E27FC236}">
                    <a16:creationId xmlns="" xmlns:a16="http://schemas.microsoft.com/office/drawing/2014/main" id="{F1FCDAE2-8378-4B6E-8E6A-1AEFC53FF066}"/>
                  </a:ext>
                </a:extLst>
              </p:cNvPr>
              <p:cNvCxnSpPr>
                <a:cxnSpLocks/>
              </p:cNvCxnSpPr>
              <p:nvPr/>
            </p:nvCxnSpPr>
            <p:spPr>
              <a:xfrm>
                <a:off x="-225" y="836712"/>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 xmlns:a16="http://schemas.microsoft.com/office/drawing/2014/main" id="{544A434E-6AEF-4617-AD00-99E6387DB73E}"/>
                  </a:ext>
                </a:extLst>
              </p:cNvPr>
              <p:cNvSpPr/>
              <p:nvPr/>
            </p:nvSpPr>
            <p:spPr>
              <a:xfrm>
                <a:off x="-3400" y="836712"/>
                <a:ext cx="4575001" cy="8413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a:p>
            </p:txBody>
          </p:sp>
        </p:grpSp>
      </p:grpSp>
      <p:sp>
        <p:nvSpPr>
          <p:cNvPr id="5124" name="Date Placeholder 3">
            <a:extLst>
              <a:ext uri="{FF2B5EF4-FFF2-40B4-BE49-F238E27FC236}">
                <a16:creationId xmlns="" xmlns:a16="http://schemas.microsoft.com/office/drawing/2014/main" id="{76864762-95E0-4F4C-AC76-43A5EA0AA13D}"/>
              </a:ext>
            </a:extLst>
          </p:cNvPr>
          <p:cNvSpPr txBox="1">
            <a:spLocks noChangeArrowheads="1"/>
          </p:cNvSpPr>
          <p:nvPr/>
        </p:nvSpPr>
        <p:spPr bwMode="auto">
          <a:xfrm>
            <a:off x="4211638" y="6454775"/>
            <a:ext cx="1074737"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endParaRPr lang="en-IN" altLang="en-US" sz="1200" dirty="0">
              <a:solidFill>
                <a:srgbClr val="898989"/>
              </a:solidFill>
              <a:latin typeface="Times New Roman" panose="02020603050405020304" pitchFamily="18" charset="0"/>
              <a:cs typeface="Times New Roman" panose="02020603050405020304" pitchFamily="18" charset="0"/>
            </a:endParaRPr>
          </a:p>
        </p:txBody>
      </p:sp>
      <p:sp>
        <p:nvSpPr>
          <p:cNvPr id="5126" name="Rectangle 18">
            <a:extLst>
              <a:ext uri="{FF2B5EF4-FFF2-40B4-BE49-F238E27FC236}">
                <a16:creationId xmlns="" xmlns:a16="http://schemas.microsoft.com/office/drawing/2014/main" id="{FB488572-D181-476C-B85F-B5A8D188951A}"/>
              </a:ext>
            </a:extLst>
          </p:cNvPr>
          <p:cNvSpPr>
            <a:spLocks noChangeArrowheads="1"/>
          </p:cNvSpPr>
          <p:nvPr/>
        </p:nvSpPr>
        <p:spPr bwMode="auto">
          <a:xfrm>
            <a:off x="2495550" y="6350"/>
            <a:ext cx="65405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700">
                <a:solidFill>
                  <a:srgbClr val="898989"/>
                </a:solidFill>
                <a:latin typeface="Times New Roman" panose="02020603050405020304" pitchFamily="18" charset="0"/>
                <a:cs typeface="Times New Roman" panose="02020603050405020304" pitchFamily="18" charset="0"/>
              </a:rPr>
              <a:t>The material in this presentation belongs to St. Francis Institute of Technology and is solely for educational purposes. Distribution and modifications of the content is prohibited.</a:t>
            </a:r>
            <a:endParaRPr lang="en-IN" altLang="en-US" sz="700">
              <a:solidFill>
                <a:srgbClr val="898989"/>
              </a:solidFill>
              <a:latin typeface="Times New Roman" panose="02020603050405020304" pitchFamily="18" charset="0"/>
              <a:cs typeface="Times New Roman" panose="02020603050405020304" pitchFamily="18" charset="0"/>
            </a:endParaRPr>
          </a:p>
        </p:txBody>
      </p:sp>
      <p:sp>
        <p:nvSpPr>
          <p:cNvPr id="19" name="Rectangle 3">
            <a:extLst>
              <a:ext uri="{FF2B5EF4-FFF2-40B4-BE49-F238E27FC236}">
                <a16:creationId xmlns="" xmlns:a16="http://schemas.microsoft.com/office/drawing/2014/main" id="{AE322D19-C8EB-4909-8DBA-9C0D37B48757}"/>
              </a:ext>
            </a:extLst>
          </p:cNvPr>
          <p:cNvSpPr txBox="1">
            <a:spLocks noChangeArrowheads="1"/>
          </p:cNvSpPr>
          <p:nvPr/>
        </p:nvSpPr>
        <p:spPr bwMode="auto">
          <a:xfrm>
            <a:off x="323528" y="973023"/>
            <a:ext cx="8297183" cy="5199073"/>
          </a:xfrm>
          <a:prstGeom prst="rect">
            <a:avLst/>
          </a:prstGeom>
          <a:noFill/>
          <a:ln w="9525">
            <a:noFill/>
            <a:miter lim="800000"/>
            <a:headEnd/>
            <a:tailEnd/>
          </a:ln>
        </p:spPr>
        <p:txBody>
          <a:bodyPr/>
          <a:lstStyle/>
          <a:p>
            <a:pPr algn="ctr">
              <a:spcBef>
                <a:spcPct val="20000"/>
              </a:spcBef>
              <a:buClr>
                <a:srgbClr val="002060"/>
              </a:buClr>
              <a:buSzPct val="70000"/>
            </a:pPr>
            <a:endParaRPr lang="en-US" sz="2400" b="1" dirty="0">
              <a:solidFill>
                <a:srgbClr val="FF0000"/>
              </a:solidFill>
              <a:latin typeface="Source Sans Pro" panose="020B0503030403020204" pitchFamily="34" charset="0"/>
            </a:endParaRPr>
          </a:p>
          <a:p>
            <a:pPr>
              <a:buFont typeface="Arial" panose="020B0604020202020204" pitchFamily="34" charset="0"/>
              <a:buChar char="•"/>
            </a:pPr>
            <a:r>
              <a:rPr lang="en-US" sz="2400" dirty="0"/>
              <a:t>Generalization is the process of extracting common properties from a set of entities and create a generalized entity from it. </a:t>
            </a:r>
            <a:endParaRPr lang="en-US" sz="2400" dirty="0" smtClean="0"/>
          </a:p>
          <a:p>
            <a:pPr>
              <a:buFont typeface="Arial" panose="020B0604020202020204" pitchFamily="34" charset="0"/>
              <a:buChar char="•"/>
            </a:pPr>
            <a:endParaRPr lang="en-US" sz="2400" dirty="0"/>
          </a:p>
          <a:p>
            <a:pPr>
              <a:buFont typeface="Arial" panose="020B0604020202020204" pitchFamily="34" charset="0"/>
              <a:buChar char="•"/>
            </a:pPr>
            <a:r>
              <a:rPr lang="en-US" sz="2400" dirty="0" smtClean="0"/>
              <a:t>It </a:t>
            </a:r>
            <a:r>
              <a:rPr lang="en-US" sz="2400" dirty="0"/>
              <a:t>is a bottom-up approach in which two or more entities can be generalized to a higher level entity if they have some attributes in common</a:t>
            </a:r>
            <a:r>
              <a:rPr lang="en-US" sz="2400" dirty="0" smtClean="0"/>
              <a:t>.</a:t>
            </a:r>
          </a:p>
          <a:p>
            <a:pPr>
              <a:buFont typeface="Arial" panose="020B0604020202020204" pitchFamily="34" charset="0"/>
              <a:buChar char="•"/>
            </a:pPr>
            <a:r>
              <a:rPr lang="en-US" sz="2400" dirty="0" smtClean="0"/>
              <a:t> </a:t>
            </a:r>
            <a:r>
              <a:rPr lang="en-US" sz="2400" dirty="0"/>
              <a:t>For Example, STUDENT and FACULTY can be generalized to a higher level entity called </a:t>
            </a:r>
            <a:r>
              <a:rPr lang="en-US" sz="2400" dirty="0" smtClean="0"/>
              <a:t>PERSON. </a:t>
            </a:r>
            <a:r>
              <a:rPr lang="en-US" sz="2400" dirty="0"/>
              <a:t>In this case, common attributes like P_NAME, P_ADD become part of higher entity (PERSON) and specialized attributes like S_FEE become part of specialized entity (STUDENT). </a:t>
            </a:r>
            <a:endParaRPr lang="en-IN" sz="2400" b="1" dirty="0">
              <a:solidFill>
                <a:srgbClr val="FF0000"/>
              </a:solidFill>
            </a:endParaRPr>
          </a:p>
        </p:txBody>
      </p:sp>
      <p:sp>
        <p:nvSpPr>
          <p:cNvPr id="16" name="Date Placeholder 3">
            <a:extLst>
              <a:ext uri="{FF2B5EF4-FFF2-40B4-BE49-F238E27FC236}">
                <a16:creationId xmlns="" xmlns:a16="http://schemas.microsoft.com/office/drawing/2014/main" id="{0893B3C5-1CF1-4F28-9680-DDFF9980EC8B}"/>
              </a:ext>
            </a:extLst>
          </p:cNvPr>
          <p:cNvSpPr txBox="1">
            <a:spLocks noChangeArrowheads="1"/>
          </p:cNvSpPr>
          <p:nvPr/>
        </p:nvSpPr>
        <p:spPr bwMode="auto">
          <a:xfrm>
            <a:off x="5940152" y="6453190"/>
            <a:ext cx="2613848" cy="358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r>
              <a:rPr lang="en-IN" altLang="en-US" sz="1200" dirty="0">
                <a:solidFill>
                  <a:srgbClr val="898989"/>
                </a:solidFill>
                <a:latin typeface="Times New Roman" panose="02020603050405020304" pitchFamily="18" charset="0"/>
                <a:cs typeface="Times New Roman" panose="02020603050405020304" pitchFamily="18" charset="0"/>
              </a:rPr>
              <a:t>Database Management </a:t>
            </a:r>
            <a:r>
              <a:rPr lang="en-IN" altLang="en-US" sz="1200" dirty="0" smtClean="0">
                <a:solidFill>
                  <a:srgbClr val="898989"/>
                </a:solidFill>
                <a:latin typeface="Times New Roman" panose="02020603050405020304" pitchFamily="18" charset="0"/>
                <a:cs typeface="Times New Roman" panose="02020603050405020304" pitchFamily="18" charset="0"/>
              </a:rPr>
              <a:t>System</a:t>
            </a:r>
            <a:endParaRPr lang="en-IN" altLang="en-US" sz="1200" dirty="0">
              <a:solidFill>
                <a:srgbClr val="898989"/>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304992135"/>
      </p:ext>
    </p:extLst>
  </p:cSld>
  <p:clrMapOvr>
    <a:masterClrMapping/>
  </p:clrMapOvr>
  <p:transition advTm="7505"/>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3">
            <a:extLst>
              <a:ext uri="{FF2B5EF4-FFF2-40B4-BE49-F238E27FC236}">
                <a16:creationId xmlns="" xmlns:a16="http://schemas.microsoft.com/office/drawing/2014/main" id="{A2044DBA-A9D3-4F2C-855E-79B57B7AA31E}"/>
              </a:ext>
            </a:extLst>
          </p:cNvPr>
          <p:cNvSpPr txBox="1">
            <a:spLocks noChangeArrowheads="1"/>
          </p:cNvSpPr>
          <p:nvPr/>
        </p:nvSpPr>
        <p:spPr bwMode="auto">
          <a:xfrm>
            <a:off x="4211638" y="26035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sz="1800">
              <a:latin typeface="Verdana" panose="020B0604030504040204" pitchFamily="34" charset="0"/>
              <a:cs typeface="Arial" panose="020B0604020202020204" pitchFamily="34" charset="0"/>
            </a:endParaRPr>
          </a:p>
        </p:txBody>
      </p:sp>
      <p:grpSp>
        <p:nvGrpSpPr>
          <p:cNvPr id="5123" name="Group 9">
            <a:extLst>
              <a:ext uri="{FF2B5EF4-FFF2-40B4-BE49-F238E27FC236}">
                <a16:creationId xmlns="" xmlns:a16="http://schemas.microsoft.com/office/drawing/2014/main" id="{59DCAB17-C168-477D-9174-0A626FD1C5DC}"/>
              </a:ext>
            </a:extLst>
          </p:cNvPr>
          <p:cNvGrpSpPr>
            <a:grpSpLocks/>
          </p:cNvGrpSpPr>
          <p:nvPr/>
        </p:nvGrpSpPr>
        <p:grpSpPr bwMode="auto">
          <a:xfrm>
            <a:off x="-3175" y="836613"/>
            <a:ext cx="9112250" cy="6011862"/>
            <a:chOff x="-3400" y="836712"/>
            <a:chExt cx="9111904" cy="6011912"/>
          </a:xfrm>
        </p:grpSpPr>
        <p:sp>
          <p:nvSpPr>
            <p:cNvPr id="5128" name="Date Placeholder 3">
              <a:extLst>
                <a:ext uri="{FF2B5EF4-FFF2-40B4-BE49-F238E27FC236}">
                  <a16:creationId xmlns="" xmlns:a16="http://schemas.microsoft.com/office/drawing/2014/main" id="{09D2E0C9-28F4-4184-B02B-DCC69BD27962}"/>
                </a:ext>
              </a:extLst>
            </p:cNvPr>
            <p:cNvSpPr txBox="1">
              <a:spLocks noChangeArrowheads="1"/>
            </p:cNvSpPr>
            <p:nvPr/>
          </p:nvSpPr>
          <p:spPr bwMode="auto">
            <a:xfrm>
              <a:off x="523429" y="6462861"/>
              <a:ext cx="32226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IN" altLang="en-US" sz="1200">
                  <a:solidFill>
                    <a:srgbClr val="898989"/>
                  </a:solidFill>
                  <a:latin typeface="Times New Roman" panose="02020603050405020304" pitchFamily="18" charset="0"/>
                  <a:cs typeface="Times New Roman" panose="02020603050405020304" pitchFamily="18" charset="0"/>
                </a:rPr>
                <a:t>St. Francis Institute of Technology</a:t>
              </a:r>
            </a:p>
            <a:p>
              <a:pPr eaLnBrk="1" hangingPunct="1"/>
              <a:r>
                <a:rPr lang="en-IN" altLang="en-US" sz="1200">
                  <a:solidFill>
                    <a:srgbClr val="898989"/>
                  </a:solidFill>
                  <a:latin typeface="Times New Roman" panose="02020603050405020304" pitchFamily="18" charset="0"/>
                  <a:cs typeface="Times New Roman" panose="02020603050405020304" pitchFamily="18" charset="0"/>
                </a:rPr>
                <a:t>Department of Information Technology</a:t>
              </a:r>
            </a:p>
          </p:txBody>
        </p:sp>
        <p:sp>
          <p:nvSpPr>
            <p:cNvPr id="5129" name="Slide Number Placeholder 5">
              <a:extLst>
                <a:ext uri="{FF2B5EF4-FFF2-40B4-BE49-F238E27FC236}">
                  <a16:creationId xmlns="" xmlns:a16="http://schemas.microsoft.com/office/drawing/2014/main" id="{CB4508B4-6227-4E06-BF60-543FA84B68B5}"/>
                </a:ext>
              </a:extLst>
            </p:cNvPr>
            <p:cNvSpPr txBox="1">
              <a:spLocks noChangeArrowheads="1"/>
            </p:cNvSpPr>
            <p:nvPr/>
          </p:nvSpPr>
          <p:spPr bwMode="auto">
            <a:xfrm>
              <a:off x="8664575" y="6534299"/>
              <a:ext cx="37147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fld id="{0AA57194-F1F6-4689-8F54-3E74F91445DD}" type="slidenum">
                <a:rPr lang="en-IN" altLang="en-US" sz="1200">
                  <a:solidFill>
                    <a:srgbClr val="898989"/>
                  </a:solidFill>
                  <a:latin typeface="Times New Roman" panose="02020603050405020304" pitchFamily="18" charset="0"/>
                  <a:cs typeface="Times New Roman" panose="02020603050405020304" pitchFamily="18" charset="0"/>
                </a:rPr>
                <a:pPr algn="r" eaLnBrk="1" hangingPunct="1"/>
                <a:t>108</a:t>
              </a:fld>
              <a:endParaRPr lang="en-IN" altLang="en-US" sz="1200">
                <a:solidFill>
                  <a:srgbClr val="898989"/>
                </a:solidFill>
                <a:latin typeface="Times New Roman" panose="02020603050405020304" pitchFamily="18" charset="0"/>
                <a:cs typeface="Times New Roman" panose="02020603050405020304" pitchFamily="18" charset="0"/>
              </a:endParaRPr>
            </a:p>
          </p:txBody>
        </p:sp>
        <p:pic>
          <p:nvPicPr>
            <p:cNvPr id="5130" name="Picture 15">
              <a:extLst>
                <a:ext uri="{FF2B5EF4-FFF2-40B4-BE49-F238E27FC236}">
                  <a16:creationId xmlns="" xmlns:a16="http://schemas.microsoft.com/office/drawing/2014/main" id="{681A31B5-7703-4130-BECB-16872229C1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453336"/>
              <a:ext cx="371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a:extLst>
                <a:ext uri="{FF2B5EF4-FFF2-40B4-BE49-F238E27FC236}">
                  <a16:creationId xmlns="" xmlns:a16="http://schemas.microsoft.com/office/drawing/2014/main" id="{0A3A181D-F36B-491F-84E7-DFA7A69E0DDE}"/>
                </a:ext>
              </a:extLst>
            </p:cNvPr>
            <p:cNvCxnSpPr>
              <a:cxnSpLocks/>
            </p:cNvCxnSpPr>
            <p:nvPr/>
          </p:nvCxnSpPr>
          <p:spPr>
            <a:xfrm>
              <a:off x="-225" y="6381895"/>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133" name="Group 15">
              <a:extLst>
                <a:ext uri="{FF2B5EF4-FFF2-40B4-BE49-F238E27FC236}">
                  <a16:creationId xmlns="" xmlns:a16="http://schemas.microsoft.com/office/drawing/2014/main" id="{FE7D4B06-3176-4447-886A-E5F2DA99F793}"/>
                </a:ext>
              </a:extLst>
            </p:cNvPr>
            <p:cNvGrpSpPr>
              <a:grpSpLocks/>
            </p:cNvGrpSpPr>
            <p:nvPr/>
          </p:nvGrpSpPr>
          <p:grpSpPr bwMode="auto">
            <a:xfrm>
              <a:off x="-3400" y="836712"/>
              <a:ext cx="9111904" cy="84458"/>
              <a:chOff x="-3400" y="836712"/>
              <a:chExt cx="9111904" cy="84458"/>
            </a:xfrm>
          </p:grpSpPr>
          <p:cxnSp>
            <p:nvCxnSpPr>
              <p:cNvPr id="17" name="Straight Connector 16">
                <a:extLst>
                  <a:ext uri="{FF2B5EF4-FFF2-40B4-BE49-F238E27FC236}">
                    <a16:creationId xmlns="" xmlns:a16="http://schemas.microsoft.com/office/drawing/2014/main" id="{F1FCDAE2-8378-4B6E-8E6A-1AEFC53FF066}"/>
                  </a:ext>
                </a:extLst>
              </p:cNvPr>
              <p:cNvCxnSpPr>
                <a:cxnSpLocks/>
              </p:cNvCxnSpPr>
              <p:nvPr/>
            </p:nvCxnSpPr>
            <p:spPr>
              <a:xfrm>
                <a:off x="-225" y="836712"/>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 xmlns:a16="http://schemas.microsoft.com/office/drawing/2014/main" id="{544A434E-6AEF-4617-AD00-99E6387DB73E}"/>
                  </a:ext>
                </a:extLst>
              </p:cNvPr>
              <p:cNvSpPr/>
              <p:nvPr/>
            </p:nvSpPr>
            <p:spPr>
              <a:xfrm>
                <a:off x="-3400" y="836712"/>
                <a:ext cx="4575001" cy="8413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a:p>
            </p:txBody>
          </p:sp>
        </p:grpSp>
      </p:grpSp>
      <p:sp>
        <p:nvSpPr>
          <p:cNvPr id="5124" name="Date Placeholder 3">
            <a:extLst>
              <a:ext uri="{FF2B5EF4-FFF2-40B4-BE49-F238E27FC236}">
                <a16:creationId xmlns="" xmlns:a16="http://schemas.microsoft.com/office/drawing/2014/main" id="{76864762-95E0-4F4C-AC76-43A5EA0AA13D}"/>
              </a:ext>
            </a:extLst>
          </p:cNvPr>
          <p:cNvSpPr txBox="1">
            <a:spLocks noChangeArrowheads="1"/>
          </p:cNvSpPr>
          <p:nvPr/>
        </p:nvSpPr>
        <p:spPr bwMode="auto">
          <a:xfrm>
            <a:off x="4211638" y="6454775"/>
            <a:ext cx="1074737"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endParaRPr lang="en-IN" altLang="en-US" sz="1200" dirty="0">
              <a:solidFill>
                <a:srgbClr val="898989"/>
              </a:solidFill>
              <a:latin typeface="Times New Roman" panose="02020603050405020304" pitchFamily="18" charset="0"/>
              <a:cs typeface="Times New Roman" panose="02020603050405020304" pitchFamily="18" charset="0"/>
            </a:endParaRPr>
          </a:p>
        </p:txBody>
      </p:sp>
      <p:sp>
        <p:nvSpPr>
          <p:cNvPr id="5126" name="Rectangle 18">
            <a:extLst>
              <a:ext uri="{FF2B5EF4-FFF2-40B4-BE49-F238E27FC236}">
                <a16:creationId xmlns="" xmlns:a16="http://schemas.microsoft.com/office/drawing/2014/main" id="{FB488572-D181-476C-B85F-B5A8D188951A}"/>
              </a:ext>
            </a:extLst>
          </p:cNvPr>
          <p:cNvSpPr>
            <a:spLocks noChangeArrowheads="1"/>
          </p:cNvSpPr>
          <p:nvPr/>
        </p:nvSpPr>
        <p:spPr bwMode="auto">
          <a:xfrm>
            <a:off x="2495550" y="6350"/>
            <a:ext cx="65405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700">
                <a:solidFill>
                  <a:srgbClr val="898989"/>
                </a:solidFill>
                <a:latin typeface="Times New Roman" panose="02020603050405020304" pitchFamily="18" charset="0"/>
                <a:cs typeface="Times New Roman" panose="02020603050405020304" pitchFamily="18" charset="0"/>
              </a:rPr>
              <a:t>The material in this presentation belongs to St. Francis Institute of Technology and is solely for educational purposes. Distribution and modifications of the content is prohibited.</a:t>
            </a:r>
            <a:endParaRPr lang="en-IN" altLang="en-US" sz="700">
              <a:solidFill>
                <a:srgbClr val="898989"/>
              </a:solidFill>
              <a:latin typeface="Times New Roman" panose="02020603050405020304" pitchFamily="18" charset="0"/>
              <a:cs typeface="Times New Roman" panose="02020603050405020304" pitchFamily="18" charset="0"/>
            </a:endParaRPr>
          </a:p>
        </p:txBody>
      </p:sp>
      <p:sp>
        <p:nvSpPr>
          <p:cNvPr id="19" name="Rectangle 3">
            <a:extLst>
              <a:ext uri="{FF2B5EF4-FFF2-40B4-BE49-F238E27FC236}">
                <a16:creationId xmlns="" xmlns:a16="http://schemas.microsoft.com/office/drawing/2014/main" id="{AE322D19-C8EB-4909-8DBA-9C0D37B48757}"/>
              </a:ext>
            </a:extLst>
          </p:cNvPr>
          <p:cNvSpPr txBox="1">
            <a:spLocks noChangeArrowheads="1"/>
          </p:cNvSpPr>
          <p:nvPr/>
        </p:nvSpPr>
        <p:spPr bwMode="auto">
          <a:xfrm>
            <a:off x="633998" y="973023"/>
            <a:ext cx="7986713" cy="5199073"/>
          </a:xfrm>
          <a:prstGeom prst="rect">
            <a:avLst/>
          </a:prstGeom>
          <a:noFill/>
          <a:ln w="9525">
            <a:noFill/>
            <a:miter lim="800000"/>
            <a:headEnd/>
            <a:tailEnd/>
          </a:ln>
        </p:spPr>
        <p:txBody>
          <a:bodyPr/>
          <a:lstStyle/>
          <a:p>
            <a:pPr>
              <a:spcBef>
                <a:spcPct val="20000"/>
              </a:spcBef>
              <a:buClr>
                <a:srgbClr val="002060"/>
              </a:buClr>
              <a:buSzPct val="70000"/>
            </a:pPr>
            <a:endParaRPr lang="en-IN" sz="2400" b="1" dirty="0">
              <a:solidFill>
                <a:srgbClr val="FF0000"/>
              </a:solidFill>
            </a:endParaRPr>
          </a:p>
          <a:p>
            <a:pPr>
              <a:spcBef>
                <a:spcPct val="20000"/>
              </a:spcBef>
              <a:buClr>
                <a:srgbClr val="002060"/>
              </a:buClr>
              <a:buSzPct val="70000"/>
            </a:pPr>
            <a:r>
              <a:rPr lang="en-US" sz="2400" b="1" dirty="0"/>
              <a:t>Specialization –</a:t>
            </a:r>
            <a:r>
              <a:rPr lang="en-US" sz="2400" dirty="0"/>
              <a:t> </a:t>
            </a:r>
            <a:br>
              <a:rPr lang="en-US" sz="2400" dirty="0"/>
            </a:br>
            <a:r>
              <a:rPr lang="en-US" sz="2400" dirty="0"/>
              <a:t>In specialization, an entity is divided into sub-entities based on their characteristics. It is a top-down approach where higher level entity is specialized into two or more lower level entities. For Example, EMPLOYEE entity in an Employee management system can be specialized into DEVELOPER, TESTER </a:t>
            </a:r>
            <a:r>
              <a:rPr lang="en-US" sz="2400" dirty="0" smtClean="0"/>
              <a:t>etc.</a:t>
            </a:r>
          </a:p>
          <a:p>
            <a:pPr>
              <a:spcBef>
                <a:spcPct val="20000"/>
              </a:spcBef>
              <a:buClr>
                <a:srgbClr val="002060"/>
              </a:buClr>
              <a:buSzPct val="70000"/>
            </a:pPr>
            <a:r>
              <a:rPr lang="en-US" sz="2400" dirty="0" smtClean="0"/>
              <a:t>In </a:t>
            </a:r>
            <a:r>
              <a:rPr lang="en-US" sz="2400" dirty="0"/>
              <a:t>this case, common attributes like E_NAME, E_SAL etc. become part of higher entity (EMPLOYEE) and specialized attributes like TES_TYPE become part of specialized entity (TESTER). </a:t>
            </a:r>
            <a:endParaRPr lang="en-US" sz="2400" b="1" dirty="0">
              <a:solidFill>
                <a:srgbClr val="FF0000"/>
              </a:solidFill>
            </a:endParaRPr>
          </a:p>
        </p:txBody>
      </p:sp>
      <p:sp>
        <p:nvSpPr>
          <p:cNvPr id="16" name="Date Placeholder 3">
            <a:extLst>
              <a:ext uri="{FF2B5EF4-FFF2-40B4-BE49-F238E27FC236}">
                <a16:creationId xmlns="" xmlns:a16="http://schemas.microsoft.com/office/drawing/2014/main" id="{0893B3C5-1CF1-4F28-9680-DDFF9980EC8B}"/>
              </a:ext>
            </a:extLst>
          </p:cNvPr>
          <p:cNvSpPr txBox="1">
            <a:spLocks noChangeArrowheads="1"/>
          </p:cNvSpPr>
          <p:nvPr/>
        </p:nvSpPr>
        <p:spPr bwMode="auto">
          <a:xfrm>
            <a:off x="5940152" y="6453190"/>
            <a:ext cx="2613848" cy="358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r>
              <a:rPr lang="en-IN" altLang="en-US" sz="1200" dirty="0">
                <a:solidFill>
                  <a:srgbClr val="898989"/>
                </a:solidFill>
                <a:latin typeface="Times New Roman" panose="02020603050405020304" pitchFamily="18" charset="0"/>
                <a:cs typeface="Times New Roman" panose="02020603050405020304" pitchFamily="18" charset="0"/>
              </a:rPr>
              <a:t>Database Management </a:t>
            </a:r>
            <a:r>
              <a:rPr lang="en-IN" altLang="en-US" sz="1200" dirty="0" smtClean="0">
                <a:solidFill>
                  <a:srgbClr val="898989"/>
                </a:solidFill>
                <a:latin typeface="Times New Roman" panose="02020603050405020304" pitchFamily="18" charset="0"/>
                <a:cs typeface="Times New Roman" panose="02020603050405020304" pitchFamily="18" charset="0"/>
              </a:rPr>
              <a:t>System</a:t>
            </a:r>
            <a:endParaRPr lang="en-IN" altLang="en-US" sz="1200" dirty="0">
              <a:solidFill>
                <a:srgbClr val="898989"/>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789562478"/>
      </p:ext>
    </p:extLst>
  </p:cSld>
  <p:clrMapOvr>
    <a:masterClrMapping/>
  </p:clrMapOvr>
  <p:transition advTm="7505"/>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3">
            <a:extLst>
              <a:ext uri="{FF2B5EF4-FFF2-40B4-BE49-F238E27FC236}">
                <a16:creationId xmlns="" xmlns:a16="http://schemas.microsoft.com/office/drawing/2014/main" id="{A2044DBA-A9D3-4F2C-855E-79B57B7AA31E}"/>
              </a:ext>
            </a:extLst>
          </p:cNvPr>
          <p:cNvSpPr txBox="1">
            <a:spLocks noChangeArrowheads="1"/>
          </p:cNvSpPr>
          <p:nvPr/>
        </p:nvSpPr>
        <p:spPr bwMode="auto">
          <a:xfrm>
            <a:off x="4211638" y="26035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sz="1800">
              <a:latin typeface="Verdana" panose="020B0604030504040204" pitchFamily="34" charset="0"/>
              <a:cs typeface="Arial" panose="020B0604020202020204" pitchFamily="34" charset="0"/>
            </a:endParaRPr>
          </a:p>
        </p:txBody>
      </p:sp>
      <p:grpSp>
        <p:nvGrpSpPr>
          <p:cNvPr id="5123" name="Group 9">
            <a:extLst>
              <a:ext uri="{FF2B5EF4-FFF2-40B4-BE49-F238E27FC236}">
                <a16:creationId xmlns="" xmlns:a16="http://schemas.microsoft.com/office/drawing/2014/main" id="{59DCAB17-C168-477D-9174-0A626FD1C5DC}"/>
              </a:ext>
            </a:extLst>
          </p:cNvPr>
          <p:cNvGrpSpPr>
            <a:grpSpLocks/>
          </p:cNvGrpSpPr>
          <p:nvPr/>
        </p:nvGrpSpPr>
        <p:grpSpPr bwMode="auto">
          <a:xfrm>
            <a:off x="-3175" y="836613"/>
            <a:ext cx="9112250" cy="6011862"/>
            <a:chOff x="-3400" y="836712"/>
            <a:chExt cx="9111904" cy="6011912"/>
          </a:xfrm>
        </p:grpSpPr>
        <p:sp>
          <p:nvSpPr>
            <p:cNvPr id="5128" name="Date Placeholder 3">
              <a:extLst>
                <a:ext uri="{FF2B5EF4-FFF2-40B4-BE49-F238E27FC236}">
                  <a16:creationId xmlns="" xmlns:a16="http://schemas.microsoft.com/office/drawing/2014/main" id="{09D2E0C9-28F4-4184-B02B-DCC69BD27962}"/>
                </a:ext>
              </a:extLst>
            </p:cNvPr>
            <p:cNvSpPr txBox="1">
              <a:spLocks noChangeArrowheads="1"/>
            </p:cNvSpPr>
            <p:nvPr/>
          </p:nvSpPr>
          <p:spPr bwMode="auto">
            <a:xfrm>
              <a:off x="523429" y="6462861"/>
              <a:ext cx="32226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IN" altLang="en-US" sz="1200">
                  <a:solidFill>
                    <a:srgbClr val="898989"/>
                  </a:solidFill>
                  <a:latin typeface="Times New Roman" panose="02020603050405020304" pitchFamily="18" charset="0"/>
                  <a:cs typeface="Times New Roman" panose="02020603050405020304" pitchFamily="18" charset="0"/>
                </a:rPr>
                <a:t>St. Francis Institute of Technology</a:t>
              </a:r>
            </a:p>
            <a:p>
              <a:pPr eaLnBrk="1" hangingPunct="1"/>
              <a:r>
                <a:rPr lang="en-IN" altLang="en-US" sz="1200">
                  <a:solidFill>
                    <a:srgbClr val="898989"/>
                  </a:solidFill>
                  <a:latin typeface="Times New Roman" panose="02020603050405020304" pitchFamily="18" charset="0"/>
                  <a:cs typeface="Times New Roman" panose="02020603050405020304" pitchFamily="18" charset="0"/>
                </a:rPr>
                <a:t>Department of Information Technology</a:t>
              </a:r>
            </a:p>
          </p:txBody>
        </p:sp>
        <p:sp>
          <p:nvSpPr>
            <p:cNvPr id="5129" name="Slide Number Placeholder 5">
              <a:extLst>
                <a:ext uri="{FF2B5EF4-FFF2-40B4-BE49-F238E27FC236}">
                  <a16:creationId xmlns="" xmlns:a16="http://schemas.microsoft.com/office/drawing/2014/main" id="{CB4508B4-6227-4E06-BF60-543FA84B68B5}"/>
                </a:ext>
              </a:extLst>
            </p:cNvPr>
            <p:cNvSpPr txBox="1">
              <a:spLocks noChangeArrowheads="1"/>
            </p:cNvSpPr>
            <p:nvPr/>
          </p:nvSpPr>
          <p:spPr bwMode="auto">
            <a:xfrm>
              <a:off x="8664575" y="6534299"/>
              <a:ext cx="37147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fld id="{0AA57194-F1F6-4689-8F54-3E74F91445DD}" type="slidenum">
                <a:rPr lang="en-IN" altLang="en-US" sz="1200">
                  <a:solidFill>
                    <a:srgbClr val="898989"/>
                  </a:solidFill>
                  <a:latin typeface="Times New Roman" panose="02020603050405020304" pitchFamily="18" charset="0"/>
                  <a:cs typeface="Times New Roman" panose="02020603050405020304" pitchFamily="18" charset="0"/>
                </a:rPr>
                <a:pPr algn="r" eaLnBrk="1" hangingPunct="1"/>
                <a:t>109</a:t>
              </a:fld>
              <a:endParaRPr lang="en-IN" altLang="en-US" sz="1200">
                <a:solidFill>
                  <a:srgbClr val="898989"/>
                </a:solidFill>
                <a:latin typeface="Times New Roman" panose="02020603050405020304" pitchFamily="18" charset="0"/>
                <a:cs typeface="Times New Roman" panose="02020603050405020304" pitchFamily="18" charset="0"/>
              </a:endParaRPr>
            </a:p>
          </p:txBody>
        </p:sp>
        <p:pic>
          <p:nvPicPr>
            <p:cNvPr id="5130" name="Picture 15">
              <a:extLst>
                <a:ext uri="{FF2B5EF4-FFF2-40B4-BE49-F238E27FC236}">
                  <a16:creationId xmlns="" xmlns:a16="http://schemas.microsoft.com/office/drawing/2014/main" id="{681A31B5-7703-4130-BECB-16872229C1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453336"/>
              <a:ext cx="371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a:extLst>
                <a:ext uri="{FF2B5EF4-FFF2-40B4-BE49-F238E27FC236}">
                  <a16:creationId xmlns="" xmlns:a16="http://schemas.microsoft.com/office/drawing/2014/main" id="{0A3A181D-F36B-491F-84E7-DFA7A69E0DDE}"/>
                </a:ext>
              </a:extLst>
            </p:cNvPr>
            <p:cNvCxnSpPr>
              <a:cxnSpLocks/>
            </p:cNvCxnSpPr>
            <p:nvPr/>
          </p:nvCxnSpPr>
          <p:spPr>
            <a:xfrm>
              <a:off x="-225" y="6381895"/>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133" name="Group 15">
              <a:extLst>
                <a:ext uri="{FF2B5EF4-FFF2-40B4-BE49-F238E27FC236}">
                  <a16:creationId xmlns="" xmlns:a16="http://schemas.microsoft.com/office/drawing/2014/main" id="{FE7D4B06-3176-4447-886A-E5F2DA99F793}"/>
                </a:ext>
              </a:extLst>
            </p:cNvPr>
            <p:cNvGrpSpPr>
              <a:grpSpLocks/>
            </p:cNvGrpSpPr>
            <p:nvPr/>
          </p:nvGrpSpPr>
          <p:grpSpPr bwMode="auto">
            <a:xfrm>
              <a:off x="-3400" y="836712"/>
              <a:ext cx="9111904" cy="84458"/>
              <a:chOff x="-3400" y="836712"/>
              <a:chExt cx="9111904" cy="84458"/>
            </a:xfrm>
          </p:grpSpPr>
          <p:cxnSp>
            <p:nvCxnSpPr>
              <p:cNvPr id="17" name="Straight Connector 16">
                <a:extLst>
                  <a:ext uri="{FF2B5EF4-FFF2-40B4-BE49-F238E27FC236}">
                    <a16:creationId xmlns="" xmlns:a16="http://schemas.microsoft.com/office/drawing/2014/main" id="{F1FCDAE2-8378-4B6E-8E6A-1AEFC53FF066}"/>
                  </a:ext>
                </a:extLst>
              </p:cNvPr>
              <p:cNvCxnSpPr>
                <a:cxnSpLocks/>
              </p:cNvCxnSpPr>
              <p:nvPr/>
            </p:nvCxnSpPr>
            <p:spPr>
              <a:xfrm>
                <a:off x="-225" y="836712"/>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 xmlns:a16="http://schemas.microsoft.com/office/drawing/2014/main" id="{544A434E-6AEF-4617-AD00-99E6387DB73E}"/>
                  </a:ext>
                </a:extLst>
              </p:cNvPr>
              <p:cNvSpPr/>
              <p:nvPr/>
            </p:nvSpPr>
            <p:spPr>
              <a:xfrm>
                <a:off x="-3400" y="836712"/>
                <a:ext cx="4575001" cy="8413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a:p>
            </p:txBody>
          </p:sp>
        </p:grpSp>
      </p:grpSp>
      <p:sp>
        <p:nvSpPr>
          <p:cNvPr id="5124" name="Date Placeholder 3">
            <a:extLst>
              <a:ext uri="{FF2B5EF4-FFF2-40B4-BE49-F238E27FC236}">
                <a16:creationId xmlns="" xmlns:a16="http://schemas.microsoft.com/office/drawing/2014/main" id="{76864762-95E0-4F4C-AC76-43A5EA0AA13D}"/>
              </a:ext>
            </a:extLst>
          </p:cNvPr>
          <p:cNvSpPr txBox="1">
            <a:spLocks noChangeArrowheads="1"/>
          </p:cNvSpPr>
          <p:nvPr/>
        </p:nvSpPr>
        <p:spPr bwMode="auto">
          <a:xfrm>
            <a:off x="4211638" y="6454775"/>
            <a:ext cx="1074737"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endParaRPr lang="en-IN" altLang="en-US" sz="1200" dirty="0">
              <a:solidFill>
                <a:srgbClr val="898989"/>
              </a:solidFill>
              <a:latin typeface="Times New Roman" panose="02020603050405020304" pitchFamily="18" charset="0"/>
              <a:cs typeface="Times New Roman" panose="02020603050405020304" pitchFamily="18" charset="0"/>
            </a:endParaRPr>
          </a:p>
        </p:txBody>
      </p:sp>
      <p:sp>
        <p:nvSpPr>
          <p:cNvPr id="5126" name="Rectangle 18">
            <a:extLst>
              <a:ext uri="{FF2B5EF4-FFF2-40B4-BE49-F238E27FC236}">
                <a16:creationId xmlns="" xmlns:a16="http://schemas.microsoft.com/office/drawing/2014/main" id="{FB488572-D181-476C-B85F-B5A8D188951A}"/>
              </a:ext>
            </a:extLst>
          </p:cNvPr>
          <p:cNvSpPr>
            <a:spLocks noChangeArrowheads="1"/>
          </p:cNvSpPr>
          <p:nvPr/>
        </p:nvSpPr>
        <p:spPr bwMode="auto">
          <a:xfrm>
            <a:off x="2495550" y="6350"/>
            <a:ext cx="65405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700">
                <a:solidFill>
                  <a:srgbClr val="898989"/>
                </a:solidFill>
                <a:latin typeface="Times New Roman" panose="02020603050405020304" pitchFamily="18" charset="0"/>
                <a:cs typeface="Times New Roman" panose="02020603050405020304" pitchFamily="18" charset="0"/>
              </a:rPr>
              <a:t>The material in this presentation belongs to St. Francis Institute of Technology and is solely for educational purposes. Distribution and modifications of the content is prohibited.</a:t>
            </a:r>
            <a:endParaRPr lang="en-IN" altLang="en-US" sz="700">
              <a:solidFill>
                <a:srgbClr val="898989"/>
              </a:solidFill>
              <a:latin typeface="Times New Roman" panose="02020603050405020304" pitchFamily="18" charset="0"/>
              <a:cs typeface="Times New Roman" panose="02020603050405020304" pitchFamily="18" charset="0"/>
            </a:endParaRPr>
          </a:p>
        </p:txBody>
      </p:sp>
      <p:sp>
        <p:nvSpPr>
          <p:cNvPr id="19" name="Rectangle 3">
            <a:extLst>
              <a:ext uri="{FF2B5EF4-FFF2-40B4-BE49-F238E27FC236}">
                <a16:creationId xmlns="" xmlns:a16="http://schemas.microsoft.com/office/drawing/2014/main" id="{AE322D19-C8EB-4909-8DBA-9C0D37B48757}"/>
              </a:ext>
            </a:extLst>
          </p:cNvPr>
          <p:cNvSpPr txBox="1">
            <a:spLocks noChangeArrowheads="1"/>
          </p:cNvSpPr>
          <p:nvPr/>
        </p:nvSpPr>
        <p:spPr bwMode="auto">
          <a:xfrm>
            <a:off x="633998" y="973023"/>
            <a:ext cx="7986713" cy="5199073"/>
          </a:xfrm>
          <a:prstGeom prst="rect">
            <a:avLst/>
          </a:prstGeom>
          <a:noFill/>
          <a:ln w="9525">
            <a:noFill/>
            <a:miter lim="800000"/>
            <a:headEnd/>
            <a:tailEnd/>
          </a:ln>
        </p:spPr>
        <p:txBody>
          <a:bodyPr/>
          <a:lstStyle/>
          <a:p>
            <a:pPr>
              <a:spcBef>
                <a:spcPct val="20000"/>
              </a:spcBef>
              <a:buClr>
                <a:srgbClr val="002060"/>
              </a:buClr>
              <a:buSzPct val="70000"/>
            </a:pPr>
            <a:endParaRPr lang="en-IN" sz="2400" b="1" dirty="0">
              <a:solidFill>
                <a:srgbClr val="FF0000"/>
              </a:solidFill>
            </a:endParaRPr>
          </a:p>
        </p:txBody>
      </p:sp>
      <p:sp>
        <p:nvSpPr>
          <p:cNvPr id="16" name="Date Placeholder 3">
            <a:extLst>
              <a:ext uri="{FF2B5EF4-FFF2-40B4-BE49-F238E27FC236}">
                <a16:creationId xmlns="" xmlns:a16="http://schemas.microsoft.com/office/drawing/2014/main" id="{0893B3C5-1CF1-4F28-9680-DDFF9980EC8B}"/>
              </a:ext>
            </a:extLst>
          </p:cNvPr>
          <p:cNvSpPr txBox="1">
            <a:spLocks noChangeArrowheads="1"/>
          </p:cNvSpPr>
          <p:nvPr/>
        </p:nvSpPr>
        <p:spPr bwMode="auto">
          <a:xfrm>
            <a:off x="5940152" y="6453190"/>
            <a:ext cx="2613848" cy="358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r>
              <a:rPr lang="en-IN" altLang="en-US" sz="1200" dirty="0">
                <a:solidFill>
                  <a:srgbClr val="898989"/>
                </a:solidFill>
                <a:latin typeface="Times New Roman" panose="02020603050405020304" pitchFamily="18" charset="0"/>
                <a:cs typeface="Times New Roman" panose="02020603050405020304" pitchFamily="18" charset="0"/>
              </a:rPr>
              <a:t>Database Management System</a:t>
            </a:r>
          </a:p>
          <a:p>
            <a:pPr algn="r" eaLnBrk="1" hangingPunct="1"/>
            <a:r>
              <a:rPr lang="en-IN" altLang="en-US" sz="1200" dirty="0" err="1">
                <a:solidFill>
                  <a:srgbClr val="898989"/>
                </a:solidFill>
                <a:latin typeface="Times New Roman" panose="02020603050405020304" pitchFamily="18" charset="0"/>
                <a:cs typeface="Times New Roman" panose="02020603050405020304" pitchFamily="18" charset="0"/>
              </a:rPr>
              <a:t>Prachiti</a:t>
            </a:r>
            <a:r>
              <a:rPr lang="en-IN" altLang="en-US" sz="1200" dirty="0">
                <a:solidFill>
                  <a:srgbClr val="898989"/>
                </a:solidFill>
                <a:latin typeface="Times New Roman" panose="02020603050405020304" pitchFamily="18" charset="0"/>
                <a:cs typeface="Times New Roman" panose="02020603050405020304" pitchFamily="18" charset="0"/>
              </a:rPr>
              <a:t> Pimple</a:t>
            </a:r>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1556965"/>
            <a:ext cx="6768752" cy="448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546463557"/>
      </p:ext>
    </p:extLst>
  </p:cSld>
  <p:clrMapOvr>
    <a:masterClrMapping/>
  </p:clrMapOvr>
  <p:transition advTm="7505"/>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Strong entity </a:t>
            </a:r>
            <a:r>
              <a:rPr lang="en-US" dirty="0"/>
              <a:t/>
            </a:r>
            <a:br>
              <a:rPr lang="en-US" dirty="0"/>
            </a:br>
            <a:endParaRPr lang="en-US" dirty="0"/>
          </a:p>
        </p:txBody>
      </p:sp>
      <p:sp>
        <p:nvSpPr>
          <p:cNvPr id="3" name="Content Placeholder 2"/>
          <p:cNvSpPr>
            <a:spLocks noGrp="1"/>
          </p:cNvSpPr>
          <p:nvPr>
            <p:ph idx="1"/>
          </p:nvPr>
        </p:nvSpPr>
        <p:spPr/>
        <p:txBody>
          <a:bodyPr/>
          <a:lstStyle/>
          <a:p>
            <a:pPr algn="just"/>
            <a:r>
              <a:rPr lang="en-US" dirty="0"/>
              <a:t>Strong Entity is independent of any other entity in the schema</a:t>
            </a:r>
          </a:p>
          <a:p>
            <a:pPr algn="just"/>
            <a:r>
              <a:rPr lang="en-US" b="1" dirty="0"/>
              <a:t>Example –</a:t>
            </a:r>
            <a:r>
              <a:rPr lang="en-US" dirty="0"/>
              <a:t> A student entity can exist without needing any other entity in the schema or a course entity can exist without needing any other entity in the schema</a:t>
            </a:r>
          </a:p>
          <a:p>
            <a:pPr algn="just"/>
            <a:r>
              <a:rPr lang="en-US" dirty="0"/>
              <a:t>A Strong entity is nothing but an entity set  having a primary key attribute or a table that consists of a primary key column</a:t>
            </a:r>
          </a:p>
          <a:p>
            <a:endParaRPr lang="en-US" dirty="0"/>
          </a:p>
        </p:txBody>
      </p:sp>
    </p:spTree>
    <p:extLst>
      <p:ext uri="{BB962C8B-B14F-4D97-AF65-F5344CB8AC3E}">
        <p14:creationId xmlns:p14="http://schemas.microsoft.com/office/powerpoint/2010/main" val="155611944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3">
            <a:extLst>
              <a:ext uri="{FF2B5EF4-FFF2-40B4-BE49-F238E27FC236}">
                <a16:creationId xmlns="" xmlns:a16="http://schemas.microsoft.com/office/drawing/2014/main" id="{A2044DBA-A9D3-4F2C-855E-79B57B7AA31E}"/>
              </a:ext>
            </a:extLst>
          </p:cNvPr>
          <p:cNvSpPr txBox="1">
            <a:spLocks noChangeArrowheads="1"/>
          </p:cNvSpPr>
          <p:nvPr/>
        </p:nvSpPr>
        <p:spPr bwMode="auto">
          <a:xfrm>
            <a:off x="4211638" y="26035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sz="1800">
              <a:latin typeface="Verdana" panose="020B0604030504040204" pitchFamily="34" charset="0"/>
              <a:cs typeface="Arial" panose="020B0604020202020204" pitchFamily="34" charset="0"/>
            </a:endParaRPr>
          </a:p>
        </p:txBody>
      </p:sp>
      <p:grpSp>
        <p:nvGrpSpPr>
          <p:cNvPr id="5123" name="Group 9">
            <a:extLst>
              <a:ext uri="{FF2B5EF4-FFF2-40B4-BE49-F238E27FC236}">
                <a16:creationId xmlns="" xmlns:a16="http://schemas.microsoft.com/office/drawing/2014/main" id="{59DCAB17-C168-477D-9174-0A626FD1C5DC}"/>
              </a:ext>
            </a:extLst>
          </p:cNvPr>
          <p:cNvGrpSpPr>
            <a:grpSpLocks/>
          </p:cNvGrpSpPr>
          <p:nvPr/>
        </p:nvGrpSpPr>
        <p:grpSpPr bwMode="auto">
          <a:xfrm>
            <a:off x="-3175" y="836613"/>
            <a:ext cx="9112250" cy="6011862"/>
            <a:chOff x="-3400" y="836712"/>
            <a:chExt cx="9111904" cy="6011912"/>
          </a:xfrm>
        </p:grpSpPr>
        <p:sp>
          <p:nvSpPr>
            <p:cNvPr id="5128" name="Date Placeholder 3">
              <a:extLst>
                <a:ext uri="{FF2B5EF4-FFF2-40B4-BE49-F238E27FC236}">
                  <a16:creationId xmlns="" xmlns:a16="http://schemas.microsoft.com/office/drawing/2014/main" id="{09D2E0C9-28F4-4184-B02B-DCC69BD27962}"/>
                </a:ext>
              </a:extLst>
            </p:cNvPr>
            <p:cNvSpPr txBox="1">
              <a:spLocks noChangeArrowheads="1"/>
            </p:cNvSpPr>
            <p:nvPr/>
          </p:nvSpPr>
          <p:spPr bwMode="auto">
            <a:xfrm>
              <a:off x="523429" y="6462861"/>
              <a:ext cx="32226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IN" altLang="en-US" sz="1200">
                  <a:solidFill>
                    <a:srgbClr val="898989"/>
                  </a:solidFill>
                  <a:latin typeface="Times New Roman" panose="02020603050405020304" pitchFamily="18" charset="0"/>
                  <a:cs typeface="Times New Roman" panose="02020603050405020304" pitchFamily="18" charset="0"/>
                </a:rPr>
                <a:t>St. Francis Institute of Technology</a:t>
              </a:r>
            </a:p>
            <a:p>
              <a:pPr eaLnBrk="1" hangingPunct="1"/>
              <a:r>
                <a:rPr lang="en-IN" altLang="en-US" sz="1200">
                  <a:solidFill>
                    <a:srgbClr val="898989"/>
                  </a:solidFill>
                  <a:latin typeface="Times New Roman" panose="02020603050405020304" pitchFamily="18" charset="0"/>
                  <a:cs typeface="Times New Roman" panose="02020603050405020304" pitchFamily="18" charset="0"/>
                </a:rPr>
                <a:t>Department of Information Technology</a:t>
              </a:r>
            </a:p>
          </p:txBody>
        </p:sp>
        <p:sp>
          <p:nvSpPr>
            <p:cNvPr id="5129" name="Slide Number Placeholder 5">
              <a:extLst>
                <a:ext uri="{FF2B5EF4-FFF2-40B4-BE49-F238E27FC236}">
                  <a16:creationId xmlns="" xmlns:a16="http://schemas.microsoft.com/office/drawing/2014/main" id="{CB4508B4-6227-4E06-BF60-543FA84B68B5}"/>
                </a:ext>
              </a:extLst>
            </p:cNvPr>
            <p:cNvSpPr txBox="1">
              <a:spLocks noChangeArrowheads="1"/>
            </p:cNvSpPr>
            <p:nvPr/>
          </p:nvSpPr>
          <p:spPr bwMode="auto">
            <a:xfrm>
              <a:off x="8664575" y="6534299"/>
              <a:ext cx="37147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fld id="{0AA57194-F1F6-4689-8F54-3E74F91445DD}" type="slidenum">
                <a:rPr lang="en-IN" altLang="en-US" sz="1200">
                  <a:solidFill>
                    <a:srgbClr val="898989"/>
                  </a:solidFill>
                  <a:latin typeface="Times New Roman" panose="02020603050405020304" pitchFamily="18" charset="0"/>
                  <a:cs typeface="Times New Roman" panose="02020603050405020304" pitchFamily="18" charset="0"/>
                </a:rPr>
                <a:pPr algn="r" eaLnBrk="1" hangingPunct="1"/>
                <a:t>110</a:t>
              </a:fld>
              <a:endParaRPr lang="en-IN" altLang="en-US" sz="1200">
                <a:solidFill>
                  <a:srgbClr val="898989"/>
                </a:solidFill>
                <a:latin typeface="Times New Roman" panose="02020603050405020304" pitchFamily="18" charset="0"/>
                <a:cs typeface="Times New Roman" panose="02020603050405020304" pitchFamily="18" charset="0"/>
              </a:endParaRPr>
            </a:p>
          </p:txBody>
        </p:sp>
        <p:pic>
          <p:nvPicPr>
            <p:cNvPr id="5130" name="Picture 15">
              <a:extLst>
                <a:ext uri="{FF2B5EF4-FFF2-40B4-BE49-F238E27FC236}">
                  <a16:creationId xmlns="" xmlns:a16="http://schemas.microsoft.com/office/drawing/2014/main" id="{681A31B5-7703-4130-BECB-16872229C1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453336"/>
              <a:ext cx="371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a:extLst>
                <a:ext uri="{FF2B5EF4-FFF2-40B4-BE49-F238E27FC236}">
                  <a16:creationId xmlns="" xmlns:a16="http://schemas.microsoft.com/office/drawing/2014/main" id="{0A3A181D-F36B-491F-84E7-DFA7A69E0DDE}"/>
                </a:ext>
              </a:extLst>
            </p:cNvPr>
            <p:cNvCxnSpPr>
              <a:cxnSpLocks/>
            </p:cNvCxnSpPr>
            <p:nvPr/>
          </p:nvCxnSpPr>
          <p:spPr>
            <a:xfrm>
              <a:off x="-225" y="6381895"/>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133" name="Group 15">
              <a:extLst>
                <a:ext uri="{FF2B5EF4-FFF2-40B4-BE49-F238E27FC236}">
                  <a16:creationId xmlns="" xmlns:a16="http://schemas.microsoft.com/office/drawing/2014/main" id="{FE7D4B06-3176-4447-886A-E5F2DA99F793}"/>
                </a:ext>
              </a:extLst>
            </p:cNvPr>
            <p:cNvGrpSpPr>
              <a:grpSpLocks/>
            </p:cNvGrpSpPr>
            <p:nvPr/>
          </p:nvGrpSpPr>
          <p:grpSpPr bwMode="auto">
            <a:xfrm>
              <a:off x="-3400" y="836712"/>
              <a:ext cx="9111904" cy="84458"/>
              <a:chOff x="-3400" y="836712"/>
              <a:chExt cx="9111904" cy="84458"/>
            </a:xfrm>
          </p:grpSpPr>
          <p:cxnSp>
            <p:nvCxnSpPr>
              <p:cNvPr id="17" name="Straight Connector 16">
                <a:extLst>
                  <a:ext uri="{FF2B5EF4-FFF2-40B4-BE49-F238E27FC236}">
                    <a16:creationId xmlns="" xmlns:a16="http://schemas.microsoft.com/office/drawing/2014/main" id="{F1FCDAE2-8378-4B6E-8E6A-1AEFC53FF066}"/>
                  </a:ext>
                </a:extLst>
              </p:cNvPr>
              <p:cNvCxnSpPr>
                <a:cxnSpLocks/>
              </p:cNvCxnSpPr>
              <p:nvPr/>
            </p:nvCxnSpPr>
            <p:spPr>
              <a:xfrm>
                <a:off x="-225" y="836712"/>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 xmlns:a16="http://schemas.microsoft.com/office/drawing/2014/main" id="{544A434E-6AEF-4617-AD00-99E6387DB73E}"/>
                  </a:ext>
                </a:extLst>
              </p:cNvPr>
              <p:cNvSpPr/>
              <p:nvPr/>
            </p:nvSpPr>
            <p:spPr>
              <a:xfrm>
                <a:off x="-3400" y="836712"/>
                <a:ext cx="4575001" cy="8413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a:p>
            </p:txBody>
          </p:sp>
        </p:grpSp>
      </p:grpSp>
      <p:sp>
        <p:nvSpPr>
          <p:cNvPr id="5124" name="Date Placeholder 3">
            <a:extLst>
              <a:ext uri="{FF2B5EF4-FFF2-40B4-BE49-F238E27FC236}">
                <a16:creationId xmlns="" xmlns:a16="http://schemas.microsoft.com/office/drawing/2014/main" id="{76864762-95E0-4F4C-AC76-43A5EA0AA13D}"/>
              </a:ext>
            </a:extLst>
          </p:cNvPr>
          <p:cNvSpPr txBox="1">
            <a:spLocks noChangeArrowheads="1"/>
          </p:cNvSpPr>
          <p:nvPr/>
        </p:nvSpPr>
        <p:spPr bwMode="auto">
          <a:xfrm>
            <a:off x="4211638" y="6454775"/>
            <a:ext cx="1074737"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endParaRPr lang="en-IN" altLang="en-US" sz="1200" dirty="0">
              <a:solidFill>
                <a:srgbClr val="898989"/>
              </a:solidFill>
              <a:latin typeface="Times New Roman" panose="02020603050405020304" pitchFamily="18" charset="0"/>
              <a:cs typeface="Times New Roman" panose="02020603050405020304" pitchFamily="18" charset="0"/>
            </a:endParaRPr>
          </a:p>
        </p:txBody>
      </p:sp>
      <p:sp>
        <p:nvSpPr>
          <p:cNvPr id="5126" name="Rectangle 18">
            <a:extLst>
              <a:ext uri="{FF2B5EF4-FFF2-40B4-BE49-F238E27FC236}">
                <a16:creationId xmlns="" xmlns:a16="http://schemas.microsoft.com/office/drawing/2014/main" id="{FB488572-D181-476C-B85F-B5A8D188951A}"/>
              </a:ext>
            </a:extLst>
          </p:cNvPr>
          <p:cNvSpPr>
            <a:spLocks noChangeArrowheads="1"/>
          </p:cNvSpPr>
          <p:nvPr/>
        </p:nvSpPr>
        <p:spPr bwMode="auto">
          <a:xfrm>
            <a:off x="2495550" y="6350"/>
            <a:ext cx="65405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700">
                <a:solidFill>
                  <a:srgbClr val="898989"/>
                </a:solidFill>
                <a:latin typeface="Times New Roman" panose="02020603050405020304" pitchFamily="18" charset="0"/>
                <a:cs typeface="Times New Roman" panose="02020603050405020304" pitchFamily="18" charset="0"/>
              </a:rPr>
              <a:t>The material in this presentation belongs to St. Francis Institute of Technology and is solely for educational purposes. Distribution and modifications of the content is prohibited.</a:t>
            </a:r>
            <a:endParaRPr lang="en-IN" altLang="en-US" sz="700">
              <a:solidFill>
                <a:srgbClr val="898989"/>
              </a:solidFill>
              <a:latin typeface="Times New Roman" panose="02020603050405020304" pitchFamily="18" charset="0"/>
              <a:cs typeface="Times New Roman" panose="02020603050405020304" pitchFamily="18" charset="0"/>
            </a:endParaRPr>
          </a:p>
        </p:txBody>
      </p:sp>
      <p:sp>
        <p:nvSpPr>
          <p:cNvPr id="19" name="Rectangle 3">
            <a:extLst>
              <a:ext uri="{FF2B5EF4-FFF2-40B4-BE49-F238E27FC236}">
                <a16:creationId xmlns="" xmlns:a16="http://schemas.microsoft.com/office/drawing/2014/main" id="{AE322D19-C8EB-4909-8DBA-9C0D37B48757}"/>
              </a:ext>
            </a:extLst>
          </p:cNvPr>
          <p:cNvSpPr txBox="1">
            <a:spLocks noChangeArrowheads="1"/>
          </p:cNvSpPr>
          <p:nvPr/>
        </p:nvSpPr>
        <p:spPr bwMode="auto">
          <a:xfrm>
            <a:off x="633998" y="973023"/>
            <a:ext cx="7986713" cy="5199073"/>
          </a:xfrm>
          <a:prstGeom prst="rect">
            <a:avLst/>
          </a:prstGeom>
          <a:noFill/>
          <a:ln w="9525">
            <a:noFill/>
            <a:miter lim="800000"/>
            <a:headEnd/>
            <a:tailEnd/>
          </a:ln>
        </p:spPr>
        <p:txBody>
          <a:bodyPr/>
          <a:lstStyle/>
          <a:p>
            <a:pPr algn="ctr"/>
            <a:r>
              <a:rPr lang="en-US" sz="3200" b="1" dirty="0" smtClean="0">
                <a:solidFill>
                  <a:srgbClr val="FF0000"/>
                </a:solidFill>
              </a:rPr>
              <a:t> Aggregation </a:t>
            </a:r>
          </a:p>
          <a:p>
            <a:pPr algn="ctr"/>
            <a:endParaRPr lang="en-US" sz="2400" dirty="0"/>
          </a:p>
          <a:p>
            <a:pPr marL="457200" indent="-457200">
              <a:buFont typeface="Arial" panose="020B0604020202020204" pitchFamily="34" charset="0"/>
              <a:buChar char="•"/>
            </a:pPr>
            <a:r>
              <a:rPr lang="en-US" sz="2800" dirty="0" smtClean="0"/>
              <a:t>An </a:t>
            </a:r>
            <a:r>
              <a:rPr lang="en-US" sz="2800" dirty="0"/>
              <a:t>ER diagram is not capable of representing relationship between an entity and a relationship which may be required in some scenarios</a:t>
            </a:r>
            <a:r>
              <a:rPr lang="en-US" sz="2800" dirty="0" smtClean="0"/>
              <a:t>.</a:t>
            </a:r>
          </a:p>
          <a:p>
            <a:pPr marL="342900" indent="-342900">
              <a:buFont typeface="Arial" panose="020B0604020202020204" pitchFamily="34" charset="0"/>
              <a:buChar char="•"/>
            </a:pPr>
            <a:r>
              <a:rPr lang="en-US" sz="2800" dirty="0" smtClean="0"/>
              <a:t>In </a:t>
            </a:r>
            <a:r>
              <a:rPr lang="en-US" sz="2800" dirty="0"/>
              <a:t>those cases, a relationship with its corresponding entities is aggregated into a higher level entity. </a:t>
            </a:r>
            <a:endParaRPr lang="en-US" sz="2800" dirty="0" smtClean="0"/>
          </a:p>
          <a:p>
            <a:pPr marL="342900" indent="-342900">
              <a:buFont typeface="Arial" panose="020B0604020202020204" pitchFamily="34" charset="0"/>
              <a:buChar char="•"/>
            </a:pPr>
            <a:r>
              <a:rPr lang="en-US" sz="2800" dirty="0" smtClean="0"/>
              <a:t>Aggregation </a:t>
            </a:r>
            <a:r>
              <a:rPr lang="en-US" sz="2800" dirty="0"/>
              <a:t>is an abstraction through which we can represent relationships as higher level entity sets.</a:t>
            </a:r>
          </a:p>
          <a:p>
            <a:r>
              <a:rPr lang="en-US" sz="2400" dirty="0"/>
              <a:t> </a:t>
            </a:r>
          </a:p>
        </p:txBody>
      </p:sp>
      <p:sp>
        <p:nvSpPr>
          <p:cNvPr id="16" name="Date Placeholder 3">
            <a:extLst>
              <a:ext uri="{FF2B5EF4-FFF2-40B4-BE49-F238E27FC236}">
                <a16:creationId xmlns="" xmlns:a16="http://schemas.microsoft.com/office/drawing/2014/main" id="{0893B3C5-1CF1-4F28-9680-DDFF9980EC8B}"/>
              </a:ext>
            </a:extLst>
          </p:cNvPr>
          <p:cNvSpPr txBox="1">
            <a:spLocks noChangeArrowheads="1"/>
          </p:cNvSpPr>
          <p:nvPr/>
        </p:nvSpPr>
        <p:spPr bwMode="auto">
          <a:xfrm>
            <a:off x="5940152" y="6453190"/>
            <a:ext cx="2613848" cy="358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r>
              <a:rPr lang="en-IN" altLang="en-US" sz="1200" dirty="0">
                <a:solidFill>
                  <a:srgbClr val="898989"/>
                </a:solidFill>
                <a:latin typeface="Times New Roman" panose="02020603050405020304" pitchFamily="18" charset="0"/>
                <a:cs typeface="Times New Roman" panose="02020603050405020304" pitchFamily="18" charset="0"/>
              </a:rPr>
              <a:t>Database Management </a:t>
            </a:r>
            <a:r>
              <a:rPr lang="en-IN" altLang="en-US" sz="1200" dirty="0" smtClean="0">
                <a:solidFill>
                  <a:srgbClr val="898989"/>
                </a:solidFill>
                <a:latin typeface="Times New Roman" panose="02020603050405020304" pitchFamily="18" charset="0"/>
                <a:cs typeface="Times New Roman" panose="02020603050405020304" pitchFamily="18" charset="0"/>
              </a:rPr>
              <a:t>System</a:t>
            </a:r>
            <a:endParaRPr lang="en-IN" altLang="en-US" sz="1200" dirty="0">
              <a:solidFill>
                <a:srgbClr val="898989"/>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890428757"/>
      </p:ext>
    </p:extLst>
  </p:cSld>
  <p:clrMapOvr>
    <a:masterClrMapping/>
  </p:clrMapOvr>
  <p:transition advTm="7505"/>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908720"/>
            <a:ext cx="7886700" cy="5268243"/>
          </a:xfrm>
        </p:spPr>
        <p:txBody>
          <a:bodyPr/>
          <a:lstStyle/>
          <a:p>
            <a:pPr algn="just"/>
            <a:r>
              <a:rPr lang="en-US" sz="2400" dirty="0">
                <a:latin typeface="Arial" panose="020B0604020202020204" pitchFamily="34" charset="0"/>
                <a:cs typeface="Arial" panose="020B0604020202020204" pitchFamily="34" charset="0"/>
              </a:rPr>
              <a:t>For Example, Employee working for a project may require some machinery. So, REQUIRE relationship is needed between relationship WORKS_FOR and entity MACHINERY. Using aggregation, WORKS_FOR relationship with its entities EMPLOYEE and PROJECT is aggregated into single entity and relationship REQUIRE is created between aggregated entity and MACHINERY.</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893320" y="1241280"/>
              <a:ext cx="4688280" cy="420120"/>
            </p14:xfrm>
          </p:contentPart>
        </mc:Choice>
        <mc:Fallback xmlns="">
          <p:pic>
            <p:nvPicPr>
              <p:cNvPr id="2" name="Ink 1"/>
              <p:cNvPicPr/>
              <p:nvPr/>
            </p:nvPicPr>
            <p:blipFill>
              <a:blip r:embed="rId3"/>
              <a:stretch>
                <a:fillRect/>
              </a:stretch>
            </p:blipFill>
            <p:spPr>
              <a:xfrm>
                <a:off x="2883960" y="1231920"/>
                <a:ext cx="4707000" cy="438840"/>
              </a:xfrm>
              <a:prstGeom prst="rect">
                <a:avLst/>
              </a:prstGeom>
            </p:spPr>
          </p:pic>
        </mc:Fallback>
      </mc:AlternateContent>
    </p:spTree>
    <p:extLst>
      <p:ext uri="{BB962C8B-B14F-4D97-AF65-F5344CB8AC3E}">
        <p14:creationId xmlns:p14="http://schemas.microsoft.com/office/powerpoint/2010/main" val="279433427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3">
            <a:extLst>
              <a:ext uri="{FF2B5EF4-FFF2-40B4-BE49-F238E27FC236}">
                <a16:creationId xmlns="" xmlns:a16="http://schemas.microsoft.com/office/drawing/2014/main" id="{A2044DBA-A9D3-4F2C-855E-79B57B7AA31E}"/>
              </a:ext>
            </a:extLst>
          </p:cNvPr>
          <p:cNvSpPr txBox="1">
            <a:spLocks noChangeArrowheads="1"/>
          </p:cNvSpPr>
          <p:nvPr/>
        </p:nvSpPr>
        <p:spPr bwMode="auto">
          <a:xfrm>
            <a:off x="4211638" y="26035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sz="1800">
              <a:latin typeface="Verdana" panose="020B0604030504040204" pitchFamily="34" charset="0"/>
              <a:cs typeface="Arial" panose="020B0604020202020204" pitchFamily="34" charset="0"/>
            </a:endParaRPr>
          </a:p>
        </p:txBody>
      </p:sp>
      <p:grpSp>
        <p:nvGrpSpPr>
          <p:cNvPr id="5123" name="Group 9">
            <a:extLst>
              <a:ext uri="{FF2B5EF4-FFF2-40B4-BE49-F238E27FC236}">
                <a16:creationId xmlns="" xmlns:a16="http://schemas.microsoft.com/office/drawing/2014/main" id="{59DCAB17-C168-477D-9174-0A626FD1C5DC}"/>
              </a:ext>
            </a:extLst>
          </p:cNvPr>
          <p:cNvGrpSpPr>
            <a:grpSpLocks/>
          </p:cNvGrpSpPr>
          <p:nvPr/>
        </p:nvGrpSpPr>
        <p:grpSpPr bwMode="auto">
          <a:xfrm>
            <a:off x="-3175" y="836613"/>
            <a:ext cx="9112250" cy="6011862"/>
            <a:chOff x="-3400" y="836712"/>
            <a:chExt cx="9111904" cy="6011912"/>
          </a:xfrm>
        </p:grpSpPr>
        <p:sp>
          <p:nvSpPr>
            <p:cNvPr id="5128" name="Date Placeholder 3">
              <a:extLst>
                <a:ext uri="{FF2B5EF4-FFF2-40B4-BE49-F238E27FC236}">
                  <a16:creationId xmlns="" xmlns:a16="http://schemas.microsoft.com/office/drawing/2014/main" id="{09D2E0C9-28F4-4184-B02B-DCC69BD27962}"/>
                </a:ext>
              </a:extLst>
            </p:cNvPr>
            <p:cNvSpPr txBox="1">
              <a:spLocks noChangeArrowheads="1"/>
            </p:cNvSpPr>
            <p:nvPr/>
          </p:nvSpPr>
          <p:spPr bwMode="auto">
            <a:xfrm>
              <a:off x="523429" y="6462861"/>
              <a:ext cx="32226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IN" altLang="en-US" sz="1200">
                  <a:solidFill>
                    <a:srgbClr val="898989"/>
                  </a:solidFill>
                  <a:latin typeface="Times New Roman" panose="02020603050405020304" pitchFamily="18" charset="0"/>
                  <a:cs typeface="Times New Roman" panose="02020603050405020304" pitchFamily="18" charset="0"/>
                </a:rPr>
                <a:t>St. Francis Institute of Technology</a:t>
              </a:r>
            </a:p>
            <a:p>
              <a:pPr eaLnBrk="1" hangingPunct="1"/>
              <a:r>
                <a:rPr lang="en-IN" altLang="en-US" sz="1200">
                  <a:solidFill>
                    <a:srgbClr val="898989"/>
                  </a:solidFill>
                  <a:latin typeface="Times New Roman" panose="02020603050405020304" pitchFamily="18" charset="0"/>
                  <a:cs typeface="Times New Roman" panose="02020603050405020304" pitchFamily="18" charset="0"/>
                </a:rPr>
                <a:t>Department of Information Technology</a:t>
              </a:r>
            </a:p>
          </p:txBody>
        </p:sp>
        <p:sp>
          <p:nvSpPr>
            <p:cNvPr id="5129" name="Slide Number Placeholder 5">
              <a:extLst>
                <a:ext uri="{FF2B5EF4-FFF2-40B4-BE49-F238E27FC236}">
                  <a16:creationId xmlns="" xmlns:a16="http://schemas.microsoft.com/office/drawing/2014/main" id="{CB4508B4-6227-4E06-BF60-543FA84B68B5}"/>
                </a:ext>
              </a:extLst>
            </p:cNvPr>
            <p:cNvSpPr txBox="1">
              <a:spLocks noChangeArrowheads="1"/>
            </p:cNvSpPr>
            <p:nvPr/>
          </p:nvSpPr>
          <p:spPr bwMode="auto">
            <a:xfrm>
              <a:off x="8664575" y="6534299"/>
              <a:ext cx="37147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fld id="{0AA57194-F1F6-4689-8F54-3E74F91445DD}" type="slidenum">
                <a:rPr lang="en-IN" altLang="en-US" sz="1200">
                  <a:solidFill>
                    <a:srgbClr val="898989"/>
                  </a:solidFill>
                  <a:latin typeface="Times New Roman" panose="02020603050405020304" pitchFamily="18" charset="0"/>
                  <a:cs typeface="Times New Roman" panose="02020603050405020304" pitchFamily="18" charset="0"/>
                </a:rPr>
                <a:pPr algn="r" eaLnBrk="1" hangingPunct="1"/>
                <a:t>112</a:t>
              </a:fld>
              <a:endParaRPr lang="en-IN" altLang="en-US" sz="1200">
                <a:solidFill>
                  <a:srgbClr val="898989"/>
                </a:solidFill>
                <a:latin typeface="Times New Roman" panose="02020603050405020304" pitchFamily="18" charset="0"/>
                <a:cs typeface="Times New Roman" panose="02020603050405020304" pitchFamily="18" charset="0"/>
              </a:endParaRPr>
            </a:p>
          </p:txBody>
        </p:sp>
        <p:pic>
          <p:nvPicPr>
            <p:cNvPr id="5130" name="Picture 15">
              <a:extLst>
                <a:ext uri="{FF2B5EF4-FFF2-40B4-BE49-F238E27FC236}">
                  <a16:creationId xmlns="" xmlns:a16="http://schemas.microsoft.com/office/drawing/2014/main" id="{681A31B5-7703-4130-BECB-16872229C1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453336"/>
              <a:ext cx="371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a:extLst>
                <a:ext uri="{FF2B5EF4-FFF2-40B4-BE49-F238E27FC236}">
                  <a16:creationId xmlns="" xmlns:a16="http://schemas.microsoft.com/office/drawing/2014/main" id="{0A3A181D-F36B-491F-84E7-DFA7A69E0DDE}"/>
                </a:ext>
              </a:extLst>
            </p:cNvPr>
            <p:cNvCxnSpPr>
              <a:cxnSpLocks/>
            </p:cNvCxnSpPr>
            <p:nvPr/>
          </p:nvCxnSpPr>
          <p:spPr>
            <a:xfrm>
              <a:off x="-225" y="6381895"/>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133" name="Group 15">
              <a:extLst>
                <a:ext uri="{FF2B5EF4-FFF2-40B4-BE49-F238E27FC236}">
                  <a16:creationId xmlns="" xmlns:a16="http://schemas.microsoft.com/office/drawing/2014/main" id="{FE7D4B06-3176-4447-886A-E5F2DA99F793}"/>
                </a:ext>
              </a:extLst>
            </p:cNvPr>
            <p:cNvGrpSpPr>
              <a:grpSpLocks/>
            </p:cNvGrpSpPr>
            <p:nvPr/>
          </p:nvGrpSpPr>
          <p:grpSpPr bwMode="auto">
            <a:xfrm>
              <a:off x="-3400" y="836712"/>
              <a:ext cx="9111904" cy="84458"/>
              <a:chOff x="-3400" y="836712"/>
              <a:chExt cx="9111904" cy="84458"/>
            </a:xfrm>
          </p:grpSpPr>
          <p:cxnSp>
            <p:nvCxnSpPr>
              <p:cNvPr id="17" name="Straight Connector 16">
                <a:extLst>
                  <a:ext uri="{FF2B5EF4-FFF2-40B4-BE49-F238E27FC236}">
                    <a16:creationId xmlns="" xmlns:a16="http://schemas.microsoft.com/office/drawing/2014/main" id="{F1FCDAE2-8378-4B6E-8E6A-1AEFC53FF066}"/>
                  </a:ext>
                </a:extLst>
              </p:cNvPr>
              <p:cNvCxnSpPr>
                <a:cxnSpLocks/>
              </p:cNvCxnSpPr>
              <p:nvPr/>
            </p:nvCxnSpPr>
            <p:spPr>
              <a:xfrm>
                <a:off x="-225" y="836712"/>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 xmlns:a16="http://schemas.microsoft.com/office/drawing/2014/main" id="{544A434E-6AEF-4617-AD00-99E6387DB73E}"/>
                  </a:ext>
                </a:extLst>
              </p:cNvPr>
              <p:cNvSpPr/>
              <p:nvPr/>
            </p:nvSpPr>
            <p:spPr>
              <a:xfrm>
                <a:off x="-3400" y="836712"/>
                <a:ext cx="4575001" cy="8413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a:p>
            </p:txBody>
          </p:sp>
        </p:grpSp>
      </p:grpSp>
      <p:sp>
        <p:nvSpPr>
          <p:cNvPr id="5124" name="Date Placeholder 3">
            <a:extLst>
              <a:ext uri="{FF2B5EF4-FFF2-40B4-BE49-F238E27FC236}">
                <a16:creationId xmlns="" xmlns:a16="http://schemas.microsoft.com/office/drawing/2014/main" id="{76864762-95E0-4F4C-AC76-43A5EA0AA13D}"/>
              </a:ext>
            </a:extLst>
          </p:cNvPr>
          <p:cNvSpPr txBox="1">
            <a:spLocks noChangeArrowheads="1"/>
          </p:cNvSpPr>
          <p:nvPr/>
        </p:nvSpPr>
        <p:spPr bwMode="auto">
          <a:xfrm>
            <a:off x="4211638" y="6454775"/>
            <a:ext cx="1074737"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endParaRPr lang="en-IN" altLang="en-US" sz="1200" dirty="0">
              <a:solidFill>
                <a:srgbClr val="898989"/>
              </a:solidFill>
              <a:latin typeface="Times New Roman" panose="02020603050405020304" pitchFamily="18" charset="0"/>
              <a:cs typeface="Times New Roman" panose="02020603050405020304" pitchFamily="18" charset="0"/>
            </a:endParaRPr>
          </a:p>
        </p:txBody>
      </p:sp>
      <p:sp>
        <p:nvSpPr>
          <p:cNvPr id="5126" name="Rectangle 18">
            <a:extLst>
              <a:ext uri="{FF2B5EF4-FFF2-40B4-BE49-F238E27FC236}">
                <a16:creationId xmlns="" xmlns:a16="http://schemas.microsoft.com/office/drawing/2014/main" id="{FB488572-D181-476C-B85F-B5A8D188951A}"/>
              </a:ext>
            </a:extLst>
          </p:cNvPr>
          <p:cNvSpPr>
            <a:spLocks noChangeArrowheads="1"/>
          </p:cNvSpPr>
          <p:nvPr/>
        </p:nvSpPr>
        <p:spPr bwMode="auto">
          <a:xfrm>
            <a:off x="2495550" y="6350"/>
            <a:ext cx="65405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700">
                <a:solidFill>
                  <a:srgbClr val="898989"/>
                </a:solidFill>
                <a:latin typeface="Times New Roman" panose="02020603050405020304" pitchFamily="18" charset="0"/>
                <a:cs typeface="Times New Roman" panose="02020603050405020304" pitchFamily="18" charset="0"/>
              </a:rPr>
              <a:t>The material in this presentation belongs to St. Francis Institute of Technology and is solely for educational purposes. Distribution and modifications of the content is prohibited.</a:t>
            </a:r>
            <a:endParaRPr lang="en-IN" altLang="en-US" sz="700">
              <a:solidFill>
                <a:srgbClr val="898989"/>
              </a:solidFill>
              <a:latin typeface="Times New Roman" panose="02020603050405020304" pitchFamily="18" charset="0"/>
              <a:cs typeface="Times New Roman" panose="02020603050405020304" pitchFamily="18" charset="0"/>
            </a:endParaRPr>
          </a:p>
        </p:txBody>
      </p:sp>
      <p:sp>
        <p:nvSpPr>
          <p:cNvPr id="19" name="Rectangle 3">
            <a:extLst>
              <a:ext uri="{FF2B5EF4-FFF2-40B4-BE49-F238E27FC236}">
                <a16:creationId xmlns="" xmlns:a16="http://schemas.microsoft.com/office/drawing/2014/main" id="{AE322D19-C8EB-4909-8DBA-9C0D37B48757}"/>
              </a:ext>
            </a:extLst>
          </p:cNvPr>
          <p:cNvSpPr txBox="1">
            <a:spLocks noChangeArrowheads="1"/>
          </p:cNvSpPr>
          <p:nvPr/>
        </p:nvSpPr>
        <p:spPr bwMode="auto">
          <a:xfrm>
            <a:off x="633998" y="973023"/>
            <a:ext cx="7986713" cy="5199073"/>
          </a:xfrm>
          <a:prstGeom prst="rect">
            <a:avLst/>
          </a:prstGeom>
          <a:noFill/>
          <a:ln w="9525">
            <a:noFill/>
            <a:miter lim="800000"/>
            <a:headEnd/>
            <a:tailEnd/>
          </a:ln>
        </p:spPr>
        <p:txBody>
          <a:bodyPr/>
          <a:lstStyle/>
          <a:p>
            <a:endParaRPr lang="en-US" sz="2000" b="1" dirty="0"/>
          </a:p>
        </p:txBody>
      </p:sp>
      <p:sp>
        <p:nvSpPr>
          <p:cNvPr id="16" name="Date Placeholder 3">
            <a:extLst>
              <a:ext uri="{FF2B5EF4-FFF2-40B4-BE49-F238E27FC236}">
                <a16:creationId xmlns="" xmlns:a16="http://schemas.microsoft.com/office/drawing/2014/main" id="{37B3A727-CFA5-45FD-AF23-B43FA5D836FE}"/>
              </a:ext>
            </a:extLst>
          </p:cNvPr>
          <p:cNvSpPr txBox="1">
            <a:spLocks noChangeArrowheads="1"/>
          </p:cNvSpPr>
          <p:nvPr/>
        </p:nvSpPr>
        <p:spPr bwMode="auto">
          <a:xfrm>
            <a:off x="5940152" y="6453190"/>
            <a:ext cx="2613848" cy="358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r>
              <a:rPr lang="en-IN" altLang="en-US" sz="1200" dirty="0">
                <a:solidFill>
                  <a:srgbClr val="898989"/>
                </a:solidFill>
                <a:latin typeface="Times New Roman" panose="02020603050405020304" pitchFamily="18" charset="0"/>
                <a:cs typeface="Times New Roman" panose="02020603050405020304" pitchFamily="18" charset="0"/>
              </a:rPr>
              <a:t>Database Management </a:t>
            </a:r>
            <a:r>
              <a:rPr lang="en-IN" altLang="en-US" sz="1200" dirty="0" smtClean="0">
                <a:solidFill>
                  <a:srgbClr val="898989"/>
                </a:solidFill>
                <a:latin typeface="Times New Roman" panose="02020603050405020304" pitchFamily="18" charset="0"/>
                <a:cs typeface="Times New Roman" panose="02020603050405020304" pitchFamily="18" charset="0"/>
              </a:rPr>
              <a:t>System</a:t>
            </a:r>
            <a:endParaRPr lang="en-IN" altLang="en-US" sz="1200" dirty="0">
              <a:solidFill>
                <a:srgbClr val="898989"/>
              </a:solidFill>
              <a:latin typeface="Times New Roman" panose="02020603050405020304" pitchFamily="18" charset="0"/>
              <a:cs typeface="Times New Roman" panose="02020603050405020304" pitchFamily="18" charset="0"/>
            </a:endParaRPr>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8" y="1404938"/>
            <a:ext cx="6624735" cy="461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1429189760"/>
      </p:ext>
    </p:extLst>
  </p:cSld>
  <p:clrMapOvr>
    <a:masterClrMapping/>
  </p:clrMapOvr>
  <p:transition advTm="7505"/>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692696"/>
            <a:ext cx="7886700" cy="5484267"/>
          </a:xfrm>
        </p:spPr>
        <p:txBody>
          <a:bodyPr/>
          <a:lstStyle/>
          <a:p>
            <a:pPr algn="just"/>
            <a:r>
              <a:rPr lang="en-US" b="1" dirty="0"/>
              <a:t>For example:</a:t>
            </a:r>
            <a:r>
              <a:rPr lang="en-US" dirty="0"/>
              <a:t> Center entity offers the Course entity act as a single entity in the relationship which is in a relationship with another entity visitor. In the real world, if a visitor visits a coaching center then he will never enquiry about the Course only or just about the Center instead he will ask the enquiry about both.</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3429000"/>
            <a:ext cx="5381625" cy="328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044768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3">
            <a:extLst>
              <a:ext uri="{FF2B5EF4-FFF2-40B4-BE49-F238E27FC236}">
                <a16:creationId xmlns="" xmlns:a16="http://schemas.microsoft.com/office/drawing/2014/main" id="{A2044DBA-A9D3-4F2C-855E-79B57B7AA31E}"/>
              </a:ext>
            </a:extLst>
          </p:cNvPr>
          <p:cNvSpPr txBox="1">
            <a:spLocks noChangeArrowheads="1"/>
          </p:cNvSpPr>
          <p:nvPr/>
        </p:nvSpPr>
        <p:spPr bwMode="auto">
          <a:xfrm>
            <a:off x="4211638" y="26035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sz="1800">
              <a:latin typeface="Verdana" panose="020B0604030504040204" pitchFamily="34" charset="0"/>
              <a:cs typeface="Arial" panose="020B0604020202020204" pitchFamily="34" charset="0"/>
            </a:endParaRPr>
          </a:p>
        </p:txBody>
      </p:sp>
      <p:grpSp>
        <p:nvGrpSpPr>
          <p:cNvPr id="5123" name="Group 9">
            <a:extLst>
              <a:ext uri="{FF2B5EF4-FFF2-40B4-BE49-F238E27FC236}">
                <a16:creationId xmlns="" xmlns:a16="http://schemas.microsoft.com/office/drawing/2014/main" id="{59DCAB17-C168-477D-9174-0A626FD1C5DC}"/>
              </a:ext>
            </a:extLst>
          </p:cNvPr>
          <p:cNvGrpSpPr>
            <a:grpSpLocks/>
          </p:cNvGrpSpPr>
          <p:nvPr/>
        </p:nvGrpSpPr>
        <p:grpSpPr bwMode="auto">
          <a:xfrm>
            <a:off x="-3175" y="836613"/>
            <a:ext cx="9112250" cy="6011862"/>
            <a:chOff x="-3400" y="836712"/>
            <a:chExt cx="9111904" cy="6011912"/>
          </a:xfrm>
        </p:grpSpPr>
        <p:sp>
          <p:nvSpPr>
            <p:cNvPr id="5128" name="Date Placeholder 3">
              <a:extLst>
                <a:ext uri="{FF2B5EF4-FFF2-40B4-BE49-F238E27FC236}">
                  <a16:creationId xmlns="" xmlns:a16="http://schemas.microsoft.com/office/drawing/2014/main" id="{09D2E0C9-28F4-4184-B02B-DCC69BD27962}"/>
                </a:ext>
              </a:extLst>
            </p:cNvPr>
            <p:cNvSpPr txBox="1">
              <a:spLocks noChangeArrowheads="1"/>
            </p:cNvSpPr>
            <p:nvPr/>
          </p:nvSpPr>
          <p:spPr bwMode="auto">
            <a:xfrm>
              <a:off x="523429" y="6462861"/>
              <a:ext cx="32226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IN" altLang="en-US" sz="1200">
                  <a:solidFill>
                    <a:srgbClr val="898989"/>
                  </a:solidFill>
                  <a:latin typeface="Times New Roman" panose="02020603050405020304" pitchFamily="18" charset="0"/>
                  <a:cs typeface="Times New Roman" panose="02020603050405020304" pitchFamily="18" charset="0"/>
                </a:rPr>
                <a:t>St. Francis Institute of Technology</a:t>
              </a:r>
            </a:p>
            <a:p>
              <a:pPr eaLnBrk="1" hangingPunct="1"/>
              <a:r>
                <a:rPr lang="en-IN" altLang="en-US" sz="1200">
                  <a:solidFill>
                    <a:srgbClr val="898989"/>
                  </a:solidFill>
                  <a:latin typeface="Times New Roman" panose="02020603050405020304" pitchFamily="18" charset="0"/>
                  <a:cs typeface="Times New Roman" panose="02020603050405020304" pitchFamily="18" charset="0"/>
                </a:rPr>
                <a:t>Department of Information Technology</a:t>
              </a:r>
            </a:p>
          </p:txBody>
        </p:sp>
        <p:sp>
          <p:nvSpPr>
            <p:cNvPr id="5129" name="Slide Number Placeholder 5">
              <a:extLst>
                <a:ext uri="{FF2B5EF4-FFF2-40B4-BE49-F238E27FC236}">
                  <a16:creationId xmlns="" xmlns:a16="http://schemas.microsoft.com/office/drawing/2014/main" id="{CB4508B4-6227-4E06-BF60-543FA84B68B5}"/>
                </a:ext>
              </a:extLst>
            </p:cNvPr>
            <p:cNvSpPr txBox="1">
              <a:spLocks noChangeArrowheads="1"/>
            </p:cNvSpPr>
            <p:nvPr/>
          </p:nvSpPr>
          <p:spPr bwMode="auto">
            <a:xfrm>
              <a:off x="8664575" y="6534299"/>
              <a:ext cx="37147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fld id="{0AA57194-F1F6-4689-8F54-3E74F91445DD}" type="slidenum">
                <a:rPr lang="en-IN" altLang="en-US" sz="1200">
                  <a:solidFill>
                    <a:srgbClr val="898989"/>
                  </a:solidFill>
                  <a:latin typeface="Times New Roman" panose="02020603050405020304" pitchFamily="18" charset="0"/>
                  <a:cs typeface="Times New Roman" panose="02020603050405020304" pitchFamily="18" charset="0"/>
                </a:rPr>
                <a:pPr algn="r" eaLnBrk="1" hangingPunct="1"/>
                <a:t>114</a:t>
              </a:fld>
              <a:endParaRPr lang="en-IN" altLang="en-US" sz="1200">
                <a:solidFill>
                  <a:srgbClr val="898989"/>
                </a:solidFill>
                <a:latin typeface="Times New Roman" panose="02020603050405020304" pitchFamily="18" charset="0"/>
                <a:cs typeface="Times New Roman" panose="02020603050405020304" pitchFamily="18" charset="0"/>
              </a:endParaRPr>
            </a:p>
          </p:txBody>
        </p:sp>
        <p:pic>
          <p:nvPicPr>
            <p:cNvPr id="5130" name="Picture 15">
              <a:extLst>
                <a:ext uri="{FF2B5EF4-FFF2-40B4-BE49-F238E27FC236}">
                  <a16:creationId xmlns="" xmlns:a16="http://schemas.microsoft.com/office/drawing/2014/main" id="{681A31B5-7703-4130-BECB-16872229C1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453336"/>
              <a:ext cx="371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a:extLst>
                <a:ext uri="{FF2B5EF4-FFF2-40B4-BE49-F238E27FC236}">
                  <a16:creationId xmlns="" xmlns:a16="http://schemas.microsoft.com/office/drawing/2014/main" id="{0A3A181D-F36B-491F-84E7-DFA7A69E0DDE}"/>
                </a:ext>
              </a:extLst>
            </p:cNvPr>
            <p:cNvCxnSpPr>
              <a:cxnSpLocks/>
            </p:cNvCxnSpPr>
            <p:nvPr/>
          </p:nvCxnSpPr>
          <p:spPr>
            <a:xfrm>
              <a:off x="-225" y="6381895"/>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133" name="Group 15">
              <a:extLst>
                <a:ext uri="{FF2B5EF4-FFF2-40B4-BE49-F238E27FC236}">
                  <a16:creationId xmlns="" xmlns:a16="http://schemas.microsoft.com/office/drawing/2014/main" id="{FE7D4B06-3176-4447-886A-E5F2DA99F793}"/>
                </a:ext>
              </a:extLst>
            </p:cNvPr>
            <p:cNvGrpSpPr>
              <a:grpSpLocks/>
            </p:cNvGrpSpPr>
            <p:nvPr/>
          </p:nvGrpSpPr>
          <p:grpSpPr bwMode="auto">
            <a:xfrm>
              <a:off x="-3400" y="836712"/>
              <a:ext cx="9111904" cy="84458"/>
              <a:chOff x="-3400" y="836712"/>
              <a:chExt cx="9111904" cy="84458"/>
            </a:xfrm>
          </p:grpSpPr>
          <p:cxnSp>
            <p:nvCxnSpPr>
              <p:cNvPr id="17" name="Straight Connector 16">
                <a:extLst>
                  <a:ext uri="{FF2B5EF4-FFF2-40B4-BE49-F238E27FC236}">
                    <a16:creationId xmlns="" xmlns:a16="http://schemas.microsoft.com/office/drawing/2014/main" id="{F1FCDAE2-8378-4B6E-8E6A-1AEFC53FF066}"/>
                  </a:ext>
                </a:extLst>
              </p:cNvPr>
              <p:cNvCxnSpPr>
                <a:cxnSpLocks/>
              </p:cNvCxnSpPr>
              <p:nvPr/>
            </p:nvCxnSpPr>
            <p:spPr>
              <a:xfrm>
                <a:off x="-225" y="836712"/>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 xmlns:a16="http://schemas.microsoft.com/office/drawing/2014/main" id="{544A434E-6AEF-4617-AD00-99E6387DB73E}"/>
                  </a:ext>
                </a:extLst>
              </p:cNvPr>
              <p:cNvSpPr/>
              <p:nvPr/>
            </p:nvSpPr>
            <p:spPr>
              <a:xfrm>
                <a:off x="-3400" y="836712"/>
                <a:ext cx="4575001" cy="8413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a:p>
            </p:txBody>
          </p:sp>
        </p:grpSp>
      </p:grpSp>
      <p:sp>
        <p:nvSpPr>
          <p:cNvPr id="5124" name="Date Placeholder 3">
            <a:extLst>
              <a:ext uri="{FF2B5EF4-FFF2-40B4-BE49-F238E27FC236}">
                <a16:creationId xmlns="" xmlns:a16="http://schemas.microsoft.com/office/drawing/2014/main" id="{76864762-95E0-4F4C-AC76-43A5EA0AA13D}"/>
              </a:ext>
            </a:extLst>
          </p:cNvPr>
          <p:cNvSpPr txBox="1">
            <a:spLocks noChangeArrowheads="1"/>
          </p:cNvSpPr>
          <p:nvPr/>
        </p:nvSpPr>
        <p:spPr bwMode="auto">
          <a:xfrm>
            <a:off x="4211638" y="6454775"/>
            <a:ext cx="1074737"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endParaRPr lang="en-IN" altLang="en-US" sz="1200" dirty="0">
              <a:solidFill>
                <a:srgbClr val="898989"/>
              </a:solidFill>
              <a:latin typeface="Times New Roman" panose="02020603050405020304" pitchFamily="18" charset="0"/>
              <a:cs typeface="Times New Roman" panose="02020603050405020304" pitchFamily="18" charset="0"/>
            </a:endParaRPr>
          </a:p>
        </p:txBody>
      </p:sp>
      <p:sp>
        <p:nvSpPr>
          <p:cNvPr id="5126" name="Rectangle 18">
            <a:extLst>
              <a:ext uri="{FF2B5EF4-FFF2-40B4-BE49-F238E27FC236}">
                <a16:creationId xmlns="" xmlns:a16="http://schemas.microsoft.com/office/drawing/2014/main" id="{FB488572-D181-476C-B85F-B5A8D188951A}"/>
              </a:ext>
            </a:extLst>
          </p:cNvPr>
          <p:cNvSpPr>
            <a:spLocks noChangeArrowheads="1"/>
          </p:cNvSpPr>
          <p:nvPr/>
        </p:nvSpPr>
        <p:spPr bwMode="auto">
          <a:xfrm>
            <a:off x="2495550" y="6350"/>
            <a:ext cx="65405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700">
                <a:solidFill>
                  <a:srgbClr val="898989"/>
                </a:solidFill>
                <a:latin typeface="Times New Roman" panose="02020603050405020304" pitchFamily="18" charset="0"/>
                <a:cs typeface="Times New Roman" panose="02020603050405020304" pitchFamily="18" charset="0"/>
              </a:rPr>
              <a:t>The material in this presentation belongs to St. Francis Institute of Technology and is solely for educational purposes. Distribution and modifications of the content is prohibited.</a:t>
            </a:r>
            <a:endParaRPr lang="en-IN" altLang="en-US" sz="700">
              <a:solidFill>
                <a:srgbClr val="898989"/>
              </a:solidFill>
              <a:latin typeface="Times New Roman" panose="02020603050405020304" pitchFamily="18" charset="0"/>
              <a:cs typeface="Times New Roman" panose="02020603050405020304" pitchFamily="18" charset="0"/>
            </a:endParaRPr>
          </a:p>
        </p:txBody>
      </p:sp>
      <p:sp>
        <p:nvSpPr>
          <p:cNvPr id="19" name="Rectangle 3">
            <a:extLst>
              <a:ext uri="{FF2B5EF4-FFF2-40B4-BE49-F238E27FC236}">
                <a16:creationId xmlns="" xmlns:a16="http://schemas.microsoft.com/office/drawing/2014/main" id="{2419AD50-83F9-4BFB-B9EB-E09F23215043}"/>
              </a:ext>
            </a:extLst>
          </p:cNvPr>
          <p:cNvSpPr txBox="1">
            <a:spLocks noChangeArrowheads="1"/>
          </p:cNvSpPr>
          <p:nvPr/>
        </p:nvSpPr>
        <p:spPr bwMode="auto">
          <a:xfrm>
            <a:off x="633600" y="972000"/>
            <a:ext cx="8034365" cy="5184734"/>
          </a:xfrm>
          <a:prstGeom prst="rect">
            <a:avLst/>
          </a:prstGeom>
          <a:noFill/>
          <a:ln w="9525">
            <a:noFill/>
            <a:miter lim="800000"/>
            <a:headEnd/>
            <a:tailEnd/>
          </a:ln>
        </p:spPr>
        <p:txBody>
          <a:bodyPr/>
          <a:lstStyle/>
          <a:p>
            <a:pPr>
              <a:spcBef>
                <a:spcPts val="0"/>
              </a:spcBef>
              <a:buClr>
                <a:srgbClr val="002060"/>
              </a:buClr>
              <a:buSzPct val="70000"/>
            </a:pPr>
            <a:r>
              <a:rPr lang="en-US" sz="2000" dirty="0"/>
              <a:t>In real world, we know that a manager not only manages the employee working under them but he has to manage the project as well. In such scenario if entity “Manager” makes a “manages” relationship with either “Employee” or “Project” entity alone then it will not make any sense because he has to manage both. In these cases the relationship of two entities acts as one entity. In our example, the relationship “Works-On” between “Employee” &amp; “Project” acts as one entity that has a relationship “Manages” with the entity “Manager”.</a:t>
            </a:r>
          </a:p>
        </p:txBody>
      </p:sp>
      <p:sp>
        <p:nvSpPr>
          <p:cNvPr id="16" name="Date Placeholder 3">
            <a:extLst>
              <a:ext uri="{FF2B5EF4-FFF2-40B4-BE49-F238E27FC236}">
                <a16:creationId xmlns="" xmlns:a16="http://schemas.microsoft.com/office/drawing/2014/main" id="{BE114010-6D93-4B00-9858-D7732F9F3FC3}"/>
              </a:ext>
            </a:extLst>
          </p:cNvPr>
          <p:cNvSpPr txBox="1">
            <a:spLocks noChangeArrowheads="1"/>
          </p:cNvSpPr>
          <p:nvPr/>
        </p:nvSpPr>
        <p:spPr bwMode="auto">
          <a:xfrm>
            <a:off x="5946080" y="6453190"/>
            <a:ext cx="2613848" cy="358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r>
              <a:rPr lang="en-IN" altLang="en-US" sz="1200" dirty="0">
                <a:solidFill>
                  <a:srgbClr val="898989"/>
                </a:solidFill>
                <a:latin typeface="Times New Roman" panose="02020603050405020304" pitchFamily="18" charset="0"/>
                <a:cs typeface="Times New Roman" panose="02020603050405020304" pitchFamily="18" charset="0"/>
              </a:rPr>
              <a:t>Database Management </a:t>
            </a:r>
            <a:r>
              <a:rPr lang="en-IN" altLang="en-US" sz="1200" dirty="0" smtClean="0">
                <a:solidFill>
                  <a:srgbClr val="898989"/>
                </a:solidFill>
                <a:latin typeface="Times New Roman" panose="02020603050405020304" pitchFamily="18" charset="0"/>
                <a:cs typeface="Times New Roman" panose="02020603050405020304" pitchFamily="18" charset="0"/>
              </a:rPr>
              <a:t>System</a:t>
            </a:r>
            <a:endParaRPr lang="en-IN" altLang="en-US" sz="1200" dirty="0">
              <a:solidFill>
                <a:srgbClr val="898989"/>
              </a:solidFill>
              <a:latin typeface="Times New Roman" panose="02020603050405020304" pitchFamily="18" charset="0"/>
              <a:cs typeface="Times New Roman" panose="02020603050405020304" pitchFamily="18" charset="0"/>
            </a:endParaRPr>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0630" t="40517" r="25723" b="19181"/>
          <a:stretch/>
        </p:blipFill>
        <p:spPr bwMode="auto">
          <a:xfrm>
            <a:off x="3203848" y="3564367"/>
            <a:ext cx="5664400" cy="27860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4545360" y="5009400"/>
              <a:ext cx="360" cy="360"/>
            </p14:xfrm>
          </p:contentPart>
        </mc:Choice>
        <mc:Fallback xmlns="">
          <p:pic>
            <p:nvPicPr>
              <p:cNvPr id="2" name="Ink 1"/>
              <p:cNvPicPr/>
              <p:nvPr/>
            </p:nvPicPr>
            <p:blipFill>
              <a:blip r:embed="rId6"/>
              <a:stretch>
                <a:fillRect/>
              </a:stretch>
            </p:blipFill>
            <p:spPr>
              <a:xfrm>
                <a:off x="4536000" y="5000040"/>
                <a:ext cx="19080" cy="19080"/>
              </a:xfrm>
              <a:prstGeom prst="rect">
                <a:avLst/>
              </a:prstGeom>
            </p:spPr>
          </p:pic>
        </mc:Fallback>
      </mc:AlternateContent>
    </p:spTree>
    <p:custDataLst>
      <p:tags r:id="rId1"/>
    </p:custDataLst>
    <p:extLst>
      <p:ext uri="{BB962C8B-B14F-4D97-AF65-F5344CB8AC3E}">
        <p14:creationId xmlns:p14="http://schemas.microsoft.com/office/powerpoint/2010/main" val="3204909403"/>
      </p:ext>
    </p:extLst>
  </p:cSld>
  <p:clrMapOvr>
    <a:masterClrMapping/>
  </p:clrMapOvr>
  <p:transition advTm="12066"/>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3">
            <a:extLst>
              <a:ext uri="{FF2B5EF4-FFF2-40B4-BE49-F238E27FC236}">
                <a16:creationId xmlns="" xmlns:a16="http://schemas.microsoft.com/office/drawing/2014/main" id="{A2044DBA-A9D3-4F2C-855E-79B57B7AA31E}"/>
              </a:ext>
            </a:extLst>
          </p:cNvPr>
          <p:cNvSpPr txBox="1">
            <a:spLocks noChangeArrowheads="1"/>
          </p:cNvSpPr>
          <p:nvPr/>
        </p:nvSpPr>
        <p:spPr bwMode="auto">
          <a:xfrm>
            <a:off x="4211638" y="26035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sz="1800">
              <a:latin typeface="Verdana" panose="020B0604030504040204" pitchFamily="34" charset="0"/>
              <a:cs typeface="Arial" panose="020B0604020202020204" pitchFamily="34" charset="0"/>
            </a:endParaRPr>
          </a:p>
        </p:txBody>
      </p:sp>
      <p:grpSp>
        <p:nvGrpSpPr>
          <p:cNvPr id="5123" name="Group 9">
            <a:extLst>
              <a:ext uri="{FF2B5EF4-FFF2-40B4-BE49-F238E27FC236}">
                <a16:creationId xmlns="" xmlns:a16="http://schemas.microsoft.com/office/drawing/2014/main" id="{59DCAB17-C168-477D-9174-0A626FD1C5DC}"/>
              </a:ext>
            </a:extLst>
          </p:cNvPr>
          <p:cNvGrpSpPr>
            <a:grpSpLocks/>
          </p:cNvGrpSpPr>
          <p:nvPr/>
        </p:nvGrpSpPr>
        <p:grpSpPr bwMode="auto">
          <a:xfrm>
            <a:off x="-3175" y="836613"/>
            <a:ext cx="9112250" cy="6011862"/>
            <a:chOff x="-3400" y="836712"/>
            <a:chExt cx="9111904" cy="6011912"/>
          </a:xfrm>
        </p:grpSpPr>
        <p:sp>
          <p:nvSpPr>
            <p:cNvPr id="5128" name="Date Placeholder 3">
              <a:extLst>
                <a:ext uri="{FF2B5EF4-FFF2-40B4-BE49-F238E27FC236}">
                  <a16:creationId xmlns="" xmlns:a16="http://schemas.microsoft.com/office/drawing/2014/main" id="{09D2E0C9-28F4-4184-B02B-DCC69BD27962}"/>
                </a:ext>
              </a:extLst>
            </p:cNvPr>
            <p:cNvSpPr txBox="1">
              <a:spLocks noChangeArrowheads="1"/>
            </p:cNvSpPr>
            <p:nvPr/>
          </p:nvSpPr>
          <p:spPr bwMode="auto">
            <a:xfrm>
              <a:off x="523429" y="6462861"/>
              <a:ext cx="32226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IN" altLang="en-US" sz="1200">
                  <a:solidFill>
                    <a:srgbClr val="898989"/>
                  </a:solidFill>
                  <a:latin typeface="Times New Roman" panose="02020603050405020304" pitchFamily="18" charset="0"/>
                  <a:cs typeface="Times New Roman" panose="02020603050405020304" pitchFamily="18" charset="0"/>
                </a:rPr>
                <a:t>St. Francis Institute of Technology</a:t>
              </a:r>
            </a:p>
            <a:p>
              <a:pPr eaLnBrk="1" hangingPunct="1"/>
              <a:r>
                <a:rPr lang="en-IN" altLang="en-US" sz="1200">
                  <a:solidFill>
                    <a:srgbClr val="898989"/>
                  </a:solidFill>
                  <a:latin typeface="Times New Roman" panose="02020603050405020304" pitchFamily="18" charset="0"/>
                  <a:cs typeface="Times New Roman" panose="02020603050405020304" pitchFamily="18" charset="0"/>
                </a:rPr>
                <a:t>Department of Information Technology</a:t>
              </a:r>
            </a:p>
          </p:txBody>
        </p:sp>
        <p:sp>
          <p:nvSpPr>
            <p:cNvPr id="5129" name="Slide Number Placeholder 5">
              <a:extLst>
                <a:ext uri="{FF2B5EF4-FFF2-40B4-BE49-F238E27FC236}">
                  <a16:creationId xmlns="" xmlns:a16="http://schemas.microsoft.com/office/drawing/2014/main" id="{CB4508B4-6227-4E06-BF60-543FA84B68B5}"/>
                </a:ext>
              </a:extLst>
            </p:cNvPr>
            <p:cNvSpPr txBox="1">
              <a:spLocks noChangeArrowheads="1"/>
            </p:cNvSpPr>
            <p:nvPr/>
          </p:nvSpPr>
          <p:spPr bwMode="auto">
            <a:xfrm>
              <a:off x="8664575" y="6534299"/>
              <a:ext cx="37147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fld id="{0AA57194-F1F6-4689-8F54-3E74F91445DD}" type="slidenum">
                <a:rPr lang="en-IN" altLang="en-US" sz="1200">
                  <a:solidFill>
                    <a:srgbClr val="898989"/>
                  </a:solidFill>
                  <a:latin typeface="Times New Roman" panose="02020603050405020304" pitchFamily="18" charset="0"/>
                  <a:cs typeface="Times New Roman" panose="02020603050405020304" pitchFamily="18" charset="0"/>
                </a:rPr>
                <a:pPr algn="r" eaLnBrk="1" hangingPunct="1"/>
                <a:t>115</a:t>
              </a:fld>
              <a:endParaRPr lang="en-IN" altLang="en-US" sz="1200">
                <a:solidFill>
                  <a:srgbClr val="898989"/>
                </a:solidFill>
                <a:latin typeface="Times New Roman" panose="02020603050405020304" pitchFamily="18" charset="0"/>
                <a:cs typeface="Times New Roman" panose="02020603050405020304" pitchFamily="18" charset="0"/>
              </a:endParaRPr>
            </a:p>
          </p:txBody>
        </p:sp>
        <p:pic>
          <p:nvPicPr>
            <p:cNvPr id="5130" name="Picture 15">
              <a:extLst>
                <a:ext uri="{FF2B5EF4-FFF2-40B4-BE49-F238E27FC236}">
                  <a16:creationId xmlns="" xmlns:a16="http://schemas.microsoft.com/office/drawing/2014/main" id="{681A31B5-7703-4130-BECB-16872229C1D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6453336"/>
              <a:ext cx="371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a:extLst>
                <a:ext uri="{FF2B5EF4-FFF2-40B4-BE49-F238E27FC236}">
                  <a16:creationId xmlns="" xmlns:a16="http://schemas.microsoft.com/office/drawing/2014/main" id="{0A3A181D-F36B-491F-84E7-DFA7A69E0DDE}"/>
                </a:ext>
              </a:extLst>
            </p:cNvPr>
            <p:cNvCxnSpPr>
              <a:cxnSpLocks/>
            </p:cNvCxnSpPr>
            <p:nvPr/>
          </p:nvCxnSpPr>
          <p:spPr>
            <a:xfrm>
              <a:off x="-225" y="6381895"/>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133" name="Group 15">
              <a:extLst>
                <a:ext uri="{FF2B5EF4-FFF2-40B4-BE49-F238E27FC236}">
                  <a16:creationId xmlns="" xmlns:a16="http://schemas.microsoft.com/office/drawing/2014/main" id="{FE7D4B06-3176-4447-886A-E5F2DA99F793}"/>
                </a:ext>
              </a:extLst>
            </p:cNvPr>
            <p:cNvGrpSpPr>
              <a:grpSpLocks/>
            </p:cNvGrpSpPr>
            <p:nvPr/>
          </p:nvGrpSpPr>
          <p:grpSpPr bwMode="auto">
            <a:xfrm>
              <a:off x="-3400" y="836712"/>
              <a:ext cx="9111904" cy="84458"/>
              <a:chOff x="-3400" y="836712"/>
              <a:chExt cx="9111904" cy="84458"/>
            </a:xfrm>
          </p:grpSpPr>
          <p:cxnSp>
            <p:nvCxnSpPr>
              <p:cNvPr id="17" name="Straight Connector 16">
                <a:extLst>
                  <a:ext uri="{FF2B5EF4-FFF2-40B4-BE49-F238E27FC236}">
                    <a16:creationId xmlns="" xmlns:a16="http://schemas.microsoft.com/office/drawing/2014/main" id="{F1FCDAE2-8378-4B6E-8E6A-1AEFC53FF066}"/>
                  </a:ext>
                </a:extLst>
              </p:cNvPr>
              <p:cNvCxnSpPr>
                <a:cxnSpLocks/>
              </p:cNvCxnSpPr>
              <p:nvPr/>
            </p:nvCxnSpPr>
            <p:spPr>
              <a:xfrm>
                <a:off x="-225" y="836712"/>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 xmlns:a16="http://schemas.microsoft.com/office/drawing/2014/main" id="{544A434E-6AEF-4617-AD00-99E6387DB73E}"/>
                  </a:ext>
                </a:extLst>
              </p:cNvPr>
              <p:cNvSpPr/>
              <p:nvPr/>
            </p:nvSpPr>
            <p:spPr>
              <a:xfrm>
                <a:off x="-3400" y="836712"/>
                <a:ext cx="4575001" cy="8413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a:p>
            </p:txBody>
          </p:sp>
        </p:grpSp>
      </p:grpSp>
      <p:sp>
        <p:nvSpPr>
          <p:cNvPr id="5124" name="Date Placeholder 3">
            <a:extLst>
              <a:ext uri="{FF2B5EF4-FFF2-40B4-BE49-F238E27FC236}">
                <a16:creationId xmlns="" xmlns:a16="http://schemas.microsoft.com/office/drawing/2014/main" id="{76864762-95E0-4F4C-AC76-43A5EA0AA13D}"/>
              </a:ext>
            </a:extLst>
          </p:cNvPr>
          <p:cNvSpPr txBox="1">
            <a:spLocks noChangeArrowheads="1"/>
          </p:cNvSpPr>
          <p:nvPr/>
        </p:nvSpPr>
        <p:spPr bwMode="auto">
          <a:xfrm>
            <a:off x="4211638" y="6454775"/>
            <a:ext cx="1074737"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endParaRPr lang="en-IN" altLang="en-US" sz="1200" dirty="0">
              <a:solidFill>
                <a:srgbClr val="898989"/>
              </a:solidFill>
              <a:latin typeface="Times New Roman" panose="02020603050405020304" pitchFamily="18" charset="0"/>
              <a:cs typeface="Times New Roman" panose="02020603050405020304" pitchFamily="18" charset="0"/>
            </a:endParaRPr>
          </a:p>
        </p:txBody>
      </p:sp>
      <p:sp>
        <p:nvSpPr>
          <p:cNvPr id="5126" name="Rectangle 18">
            <a:extLst>
              <a:ext uri="{FF2B5EF4-FFF2-40B4-BE49-F238E27FC236}">
                <a16:creationId xmlns="" xmlns:a16="http://schemas.microsoft.com/office/drawing/2014/main" id="{FB488572-D181-476C-B85F-B5A8D188951A}"/>
              </a:ext>
            </a:extLst>
          </p:cNvPr>
          <p:cNvSpPr>
            <a:spLocks noChangeArrowheads="1"/>
          </p:cNvSpPr>
          <p:nvPr/>
        </p:nvSpPr>
        <p:spPr bwMode="auto">
          <a:xfrm>
            <a:off x="2495550" y="6350"/>
            <a:ext cx="65405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700">
                <a:solidFill>
                  <a:srgbClr val="898989"/>
                </a:solidFill>
                <a:latin typeface="Times New Roman" panose="02020603050405020304" pitchFamily="18" charset="0"/>
                <a:cs typeface="Times New Roman" panose="02020603050405020304" pitchFamily="18" charset="0"/>
              </a:rPr>
              <a:t>The material in this presentation belongs to St. Francis Institute of Technology and is solely for educational purposes. Distribution and modifications of the content is prohibited.</a:t>
            </a:r>
            <a:endParaRPr lang="en-IN" altLang="en-US" sz="700">
              <a:solidFill>
                <a:srgbClr val="898989"/>
              </a:solidFill>
              <a:latin typeface="Times New Roman" panose="02020603050405020304" pitchFamily="18" charset="0"/>
              <a:cs typeface="Times New Roman" panose="02020603050405020304" pitchFamily="18" charset="0"/>
            </a:endParaRPr>
          </a:p>
        </p:txBody>
      </p:sp>
      <p:sp>
        <p:nvSpPr>
          <p:cNvPr id="16" name="Rectangle 3">
            <a:extLst>
              <a:ext uri="{FF2B5EF4-FFF2-40B4-BE49-F238E27FC236}">
                <a16:creationId xmlns="" xmlns:a16="http://schemas.microsoft.com/office/drawing/2014/main" id="{DF98A40D-6654-4F27-B11F-9C50800264FD}"/>
              </a:ext>
            </a:extLst>
          </p:cNvPr>
          <p:cNvSpPr txBox="1">
            <a:spLocks noChangeArrowheads="1"/>
          </p:cNvSpPr>
          <p:nvPr/>
        </p:nvSpPr>
        <p:spPr bwMode="auto">
          <a:xfrm>
            <a:off x="1358106" y="2636912"/>
            <a:ext cx="6781800" cy="1257300"/>
          </a:xfrm>
          <a:prstGeom prst="rect">
            <a:avLst/>
          </a:prstGeom>
          <a:noFill/>
          <a:ln w="9525">
            <a:noFill/>
            <a:miter lim="800000"/>
            <a:headEnd/>
            <a:tailEnd/>
          </a:ln>
        </p:spPr>
        <p:txBody>
          <a:bodyPr/>
          <a:lstStyle/>
          <a:p>
            <a:pPr algn="ctr">
              <a:spcBef>
                <a:spcPct val="20000"/>
              </a:spcBef>
              <a:buClr>
                <a:schemeClr val="folHlink"/>
              </a:buClr>
              <a:buSzPct val="60000"/>
            </a:pPr>
            <a:r>
              <a:rPr lang="en-US" sz="3600" b="1" dirty="0" smtClean="0">
                <a:solidFill>
                  <a:srgbClr val="FF0000"/>
                </a:solidFill>
                <a:latin typeface="Book Antiqua" pitchFamily="18" charset="0"/>
              </a:rPr>
              <a:t>Module 2 Done!!</a:t>
            </a:r>
            <a:endParaRPr lang="en-US" sz="3600" b="1" dirty="0">
              <a:solidFill>
                <a:srgbClr val="FF0000"/>
              </a:solidFill>
              <a:latin typeface="Book Antiqua" pitchFamily="18" charset="0"/>
            </a:endParaRPr>
          </a:p>
        </p:txBody>
      </p:sp>
      <p:sp>
        <p:nvSpPr>
          <p:cNvPr id="19" name="Date Placeholder 3">
            <a:extLst>
              <a:ext uri="{FF2B5EF4-FFF2-40B4-BE49-F238E27FC236}">
                <a16:creationId xmlns="" xmlns:a16="http://schemas.microsoft.com/office/drawing/2014/main" id="{615EBF96-DE70-48BB-9765-DB9BEF363C8F}"/>
              </a:ext>
            </a:extLst>
          </p:cNvPr>
          <p:cNvSpPr txBox="1">
            <a:spLocks noChangeArrowheads="1"/>
          </p:cNvSpPr>
          <p:nvPr/>
        </p:nvSpPr>
        <p:spPr bwMode="auto">
          <a:xfrm>
            <a:off x="5940152" y="6453190"/>
            <a:ext cx="2613848" cy="358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r>
              <a:rPr lang="en-IN" altLang="en-US" sz="1200" dirty="0">
                <a:solidFill>
                  <a:srgbClr val="898989"/>
                </a:solidFill>
                <a:latin typeface="Times New Roman" panose="02020603050405020304" pitchFamily="18" charset="0"/>
                <a:cs typeface="Times New Roman" panose="02020603050405020304" pitchFamily="18" charset="0"/>
              </a:rPr>
              <a:t>Database Management </a:t>
            </a:r>
            <a:r>
              <a:rPr lang="en-IN" altLang="en-US" sz="1200" dirty="0" smtClean="0">
                <a:solidFill>
                  <a:srgbClr val="898989"/>
                </a:solidFill>
                <a:latin typeface="Times New Roman" panose="02020603050405020304" pitchFamily="18" charset="0"/>
                <a:cs typeface="Times New Roman" panose="02020603050405020304" pitchFamily="18" charset="0"/>
              </a:rPr>
              <a:t>System</a:t>
            </a:r>
            <a:endParaRPr lang="en-IN" altLang="en-US" sz="1200" dirty="0">
              <a:solidFill>
                <a:srgbClr val="89898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4574047"/>
      </p:ext>
    </p:extLst>
  </p:cSld>
  <p:clrMapOvr>
    <a:masterClrMapping/>
  </p:clrMapOvr>
  <p:transition advTm="2058"/>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8" y="378372"/>
            <a:ext cx="8712968" cy="5798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1911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476672"/>
            <a:ext cx="7886700" cy="5700291"/>
          </a:xfrm>
        </p:spPr>
        <p:txBody>
          <a:bodyPr/>
          <a:lstStyle/>
          <a:p>
            <a:r>
              <a:rPr lang="en-US" sz="3200" u="sng" dirty="0"/>
              <a:t>Representation </a:t>
            </a:r>
            <a:endParaRPr lang="en-US" sz="3200" dirty="0"/>
          </a:p>
          <a:p>
            <a:pPr lvl="1" algn="just"/>
            <a:r>
              <a:rPr lang="en-US" sz="3200" dirty="0">
                <a:solidFill>
                  <a:srgbClr val="7030A0"/>
                </a:solidFill>
              </a:rPr>
              <a:t>The </a:t>
            </a:r>
            <a:r>
              <a:rPr lang="en-US" sz="3200" b="1" dirty="0">
                <a:solidFill>
                  <a:srgbClr val="7030A0"/>
                </a:solidFill>
              </a:rPr>
              <a:t>strong entity</a:t>
            </a:r>
            <a:r>
              <a:rPr lang="en-US" sz="3200" dirty="0">
                <a:solidFill>
                  <a:srgbClr val="7030A0"/>
                </a:solidFill>
              </a:rPr>
              <a:t> is represented by a </a:t>
            </a:r>
            <a:r>
              <a:rPr lang="en-US" sz="3200" b="1" dirty="0">
                <a:solidFill>
                  <a:srgbClr val="7030A0"/>
                </a:solidFill>
              </a:rPr>
              <a:t>single rectangle</a:t>
            </a:r>
            <a:r>
              <a:rPr lang="en-US" sz="3200" dirty="0">
                <a:solidFill>
                  <a:srgbClr val="7030A0"/>
                </a:solidFill>
              </a:rPr>
              <a:t>.</a:t>
            </a:r>
          </a:p>
          <a:p>
            <a:pPr lvl="1" algn="just"/>
            <a:r>
              <a:rPr lang="en-US" sz="3200" b="1" dirty="0">
                <a:solidFill>
                  <a:srgbClr val="7030A0"/>
                </a:solidFill>
              </a:rPr>
              <a:t>The relationship between two strong entities</a:t>
            </a:r>
            <a:r>
              <a:rPr lang="en-US" sz="3200" dirty="0">
                <a:solidFill>
                  <a:srgbClr val="7030A0"/>
                </a:solidFill>
              </a:rPr>
              <a:t> is represented by a </a:t>
            </a:r>
            <a:r>
              <a:rPr lang="en-US" sz="3200" b="1" dirty="0">
                <a:solidFill>
                  <a:srgbClr val="7030A0"/>
                </a:solidFill>
              </a:rPr>
              <a:t>single diamond.</a:t>
            </a:r>
            <a:endParaRPr lang="en-US" sz="3200" dirty="0">
              <a:solidFill>
                <a:srgbClr val="7030A0"/>
              </a:solidFill>
            </a:endParaRPr>
          </a:p>
          <a:p>
            <a:endParaRPr lang="en-US" sz="3200" dirty="0"/>
          </a:p>
        </p:txBody>
      </p:sp>
    </p:spTree>
    <p:extLst>
      <p:ext uri="{BB962C8B-B14F-4D97-AF65-F5344CB8AC3E}">
        <p14:creationId xmlns:p14="http://schemas.microsoft.com/office/powerpoint/2010/main" val="1771696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476672"/>
            <a:ext cx="8568952" cy="5628283"/>
          </a:xfrm>
        </p:spPr>
        <p:txBody>
          <a:bodyPr/>
          <a:lstStyle/>
          <a:p>
            <a:pPr lvl="1" algn="just"/>
            <a:r>
              <a:rPr lang="en-US" sz="3200" dirty="0" smtClean="0"/>
              <a:t>Consider above  </a:t>
            </a:r>
            <a:r>
              <a:rPr lang="en-US" sz="3200" dirty="0"/>
              <a:t>the ER diagram which consists of </a:t>
            </a:r>
            <a:r>
              <a:rPr lang="en-US" sz="3200" b="1" dirty="0"/>
              <a:t>two entities student and course</a:t>
            </a:r>
            <a:endParaRPr lang="en-US" sz="3200" dirty="0"/>
          </a:p>
          <a:p>
            <a:pPr lvl="1" algn="just"/>
            <a:r>
              <a:rPr lang="en-US" sz="3200" b="1" dirty="0"/>
              <a:t>Student entity is a strong entity</a:t>
            </a:r>
            <a:r>
              <a:rPr lang="en-US" sz="3200" dirty="0"/>
              <a:t> because it consists of a </a:t>
            </a:r>
            <a:r>
              <a:rPr lang="en-US" sz="3200" b="1" dirty="0"/>
              <a:t>primary key</a:t>
            </a:r>
            <a:r>
              <a:rPr lang="en-US" sz="3200" dirty="0"/>
              <a:t> called student id which is enough for accessing  each record uniquely</a:t>
            </a:r>
          </a:p>
          <a:p>
            <a:pPr lvl="1" algn="just"/>
            <a:r>
              <a:rPr lang="en-US" sz="3200" dirty="0"/>
              <a:t>In the same way, the course entity contains of course ID attribute which is capable of uniquely accessing each row.</a:t>
            </a:r>
          </a:p>
          <a:p>
            <a:endParaRPr lang="en-US" dirty="0"/>
          </a:p>
        </p:txBody>
      </p:sp>
    </p:spTree>
    <p:extLst>
      <p:ext uri="{BB962C8B-B14F-4D97-AF65-F5344CB8AC3E}">
        <p14:creationId xmlns:p14="http://schemas.microsoft.com/office/powerpoint/2010/main" val="2260469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Weak entity</a:t>
            </a:r>
            <a:r>
              <a:rPr lang="en-US" b="1" dirty="0"/>
              <a:t> </a:t>
            </a:r>
            <a:r>
              <a:rPr lang="en-US" dirty="0"/>
              <a:t/>
            </a:r>
            <a:br>
              <a:rPr lang="en-US" dirty="0"/>
            </a:br>
            <a:endParaRPr lang="en-US" dirty="0"/>
          </a:p>
        </p:txBody>
      </p:sp>
      <p:sp>
        <p:nvSpPr>
          <p:cNvPr id="3" name="Content Placeholder 2"/>
          <p:cNvSpPr>
            <a:spLocks noGrp="1"/>
          </p:cNvSpPr>
          <p:nvPr>
            <p:ph idx="1"/>
          </p:nvPr>
        </p:nvSpPr>
        <p:spPr>
          <a:xfrm>
            <a:off x="628650" y="1268760"/>
            <a:ext cx="7886700" cy="4908203"/>
          </a:xfrm>
        </p:spPr>
        <p:txBody>
          <a:bodyPr/>
          <a:lstStyle/>
          <a:p>
            <a:pPr algn="just"/>
            <a:r>
              <a:rPr lang="en-US" sz="3200" dirty="0" smtClean="0"/>
              <a:t>A </a:t>
            </a:r>
            <a:r>
              <a:rPr lang="en-US" sz="3200" dirty="0"/>
              <a:t>weak entity is an entity set that does not have sufficient attributes for Unique Identification of its records</a:t>
            </a:r>
            <a:r>
              <a:rPr lang="en-US" sz="3200" dirty="0" smtClean="0"/>
              <a:t>.</a:t>
            </a:r>
          </a:p>
          <a:p>
            <a:pPr algn="just"/>
            <a:r>
              <a:rPr lang="en-US" sz="3200" dirty="0">
                <a:solidFill>
                  <a:srgbClr val="333333"/>
                </a:solidFill>
                <a:latin typeface="inter-regular"/>
              </a:rPr>
              <a:t>An entity that depends on another entity called a weak entity.</a:t>
            </a:r>
            <a:endParaRPr lang="en-US" sz="3200" dirty="0"/>
          </a:p>
          <a:p>
            <a:pPr algn="just"/>
            <a:r>
              <a:rPr lang="en-US" sz="3200" b="1" dirty="0"/>
              <a:t>Example 1 – </a:t>
            </a:r>
            <a:r>
              <a:rPr lang="en-US" sz="3200" dirty="0"/>
              <a:t>A loan entity can not be created for a customer if the customer doesn’t exist</a:t>
            </a:r>
          </a:p>
          <a:p>
            <a:endParaRPr lang="en-US" dirty="0"/>
          </a:p>
        </p:txBody>
      </p:sp>
    </p:spTree>
    <p:extLst>
      <p:ext uri="{BB962C8B-B14F-4D97-AF65-F5344CB8AC3E}">
        <p14:creationId xmlns:p14="http://schemas.microsoft.com/office/powerpoint/2010/main" val="2058940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154" t="14766" r="4631" b="32281"/>
          <a:stretch/>
        </p:blipFill>
        <p:spPr bwMode="auto">
          <a:xfrm>
            <a:off x="268014" y="914400"/>
            <a:ext cx="8624466" cy="510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Connector 4"/>
          <p:cNvCxnSpPr/>
          <p:nvPr/>
        </p:nvCxnSpPr>
        <p:spPr>
          <a:xfrm>
            <a:off x="6516216" y="2420888"/>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804248" y="2420888"/>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516216" y="2420888"/>
            <a:ext cx="1440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164288" y="2420888"/>
            <a:ext cx="7200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7583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836712"/>
            <a:ext cx="7886700" cy="5340251"/>
          </a:xfrm>
        </p:spPr>
        <p:txBody>
          <a:bodyPr/>
          <a:lstStyle/>
          <a:p>
            <a:r>
              <a:rPr lang="en-US" dirty="0" smtClean="0"/>
              <a:t>a </a:t>
            </a:r>
            <a:r>
              <a:rPr lang="en-US" dirty="0"/>
              <a:t>weak entity is nothing but an entity that does not have a primary key attribute </a:t>
            </a:r>
          </a:p>
          <a:p>
            <a:r>
              <a:rPr lang="en-US" dirty="0" smtClean="0">
                <a:solidFill>
                  <a:srgbClr val="7030A0"/>
                </a:solidFill>
              </a:rPr>
              <a:t>It </a:t>
            </a:r>
            <a:r>
              <a:rPr lang="en-US" b="1" dirty="0" smtClean="0">
                <a:solidFill>
                  <a:srgbClr val="7030A0"/>
                </a:solidFill>
              </a:rPr>
              <a:t>contains</a:t>
            </a:r>
            <a:r>
              <a:rPr lang="en-US" dirty="0" smtClean="0">
                <a:solidFill>
                  <a:srgbClr val="7030A0"/>
                </a:solidFill>
              </a:rPr>
              <a:t> a partial key called a </a:t>
            </a:r>
            <a:r>
              <a:rPr lang="en-US" b="1" dirty="0" smtClean="0">
                <a:solidFill>
                  <a:srgbClr val="7030A0"/>
                </a:solidFill>
              </a:rPr>
              <a:t>discriminator which helps in identifying a group of entities from the entity set</a:t>
            </a:r>
            <a:r>
              <a:rPr lang="en-US" dirty="0" smtClean="0">
                <a:solidFill>
                  <a:srgbClr val="7030A0"/>
                </a:solidFill>
              </a:rPr>
              <a:t> </a:t>
            </a:r>
          </a:p>
          <a:p>
            <a:r>
              <a:rPr lang="en-US" b="1" dirty="0" smtClean="0">
                <a:solidFill>
                  <a:schemeClr val="accent2"/>
                </a:solidFill>
              </a:rPr>
              <a:t>A discriminator</a:t>
            </a:r>
            <a:r>
              <a:rPr lang="en-US" dirty="0" smtClean="0"/>
              <a:t> is represented by underlining with </a:t>
            </a:r>
            <a:r>
              <a:rPr lang="en-US" dirty="0" smtClean="0">
                <a:solidFill>
                  <a:schemeClr val="accent2"/>
                </a:solidFill>
              </a:rPr>
              <a:t>a </a:t>
            </a:r>
            <a:r>
              <a:rPr lang="en-US" b="1" dirty="0" smtClean="0">
                <a:solidFill>
                  <a:schemeClr val="accent2"/>
                </a:solidFill>
              </a:rPr>
              <a:t>dashed line</a:t>
            </a:r>
            <a:r>
              <a:rPr lang="en-US" b="1" dirty="0" smtClean="0"/>
              <a:t> </a:t>
            </a:r>
            <a:endParaRPr lang="en-US" dirty="0" smtClean="0"/>
          </a:p>
          <a:p>
            <a:endParaRPr lang="en-US" dirty="0"/>
          </a:p>
        </p:txBody>
      </p:sp>
    </p:spTree>
    <p:extLst>
      <p:ext uri="{BB962C8B-B14F-4D97-AF65-F5344CB8AC3E}">
        <p14:creationId xmlns:p14="http://schemas.microsoft.com/office/powerpoint/2010/main" val="17125990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981" t="14747" r="4824" b="33027"/>
          <a:stretch/>
        </p:blipFill>
        <p:spPr bwMode="auto">
          <a:xfrm>
            <a:off x="179512" y="2065283"/>
            <a:ext cx="8640959" cy="3883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67544" y="404664"/>
            <a:ext cx="8208912" cy="830997"/>
          </a:xfrm>
          <a:prstGeom prst="rect">
            <a:avLst/>
          </a:prstGeom>
        </p:spPr>
        <p:txBody>
          <a:bodyPr wrap="square">
            <a:spAutoFit/>
          </a:bodyPr>
          <a:lstStyle/>
          <a:p>
            <a:r>
              <a:rPr lang="en-US" sz="2400" b="1" dirty="0"/>
              <a:t>Example 2 –</a:t>
            </a:r>
            <a:r>
              <a:rPr lang="en-US" sz="2400" dirty="0"/>
              <a:t> A dependents list entity can not be created if the employee doesn’t exist</a:t>
            </a:r>
          </a:p>
        </p:txBody>
      </p:sp>
      <p:cxnSp>
        <p:nvCxnSpPr>
          <p:cNvPr id="6" name="Straight Connector 5"/>
          <p:cNvCxnSpPr/>
          <p:nvPr/>
        </p:nvCxnSpPr>
        <p:spPr>
          <a:xfrm>
            <a:off x="6444208" y="3284984"/>
            <a:ext cx="1440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732240" y="3284984"/>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732240" y="3284984"/>
            <a:ext cx="1440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956648" y="3284984"/>
            <a:ext cx="2076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6715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476672"/>
            <a:ext cx="8119814" cy="5700291"/>
          </a:xfrm>
        </p:spPr>
        <p:txBody>
          <a:bodyPr/>
          <a:lstStyle/>
          <a:p>
            <a:pPr algn="just"/>
            <a:r>
              <a:rPr lang="en-US" dirty="0"/>
              <a:t>In the ER diagram, we have </a:t>
            </a:r>
            <a:r>
              <a:rPr lang="en-US" b="1" dirty="0"/>
              <a:t>two entities Employee and Dependents.</a:t>
            </a:r>
            <a:endParaRPr lang="en-US" dirty="0"/>
          </a:p>
          <a:p>
            <a:pPr algn="just"/>
            <a:r>
              <a:rPr lang="en-US" b="1" dirty="0"/>
              <a:t>Employee is a strong entity</a:t>
            </a:r>
            <a:r>
              <a:rPr lang="en-US" dirty="0"/>
              <a:t> because it has a </a:t>
            </a:r>
            <a:r>
              <a:rPr lang="en-US" b="1" dirty="0"/>
              <a:t>primary key</a:t>
            </a:r>
            <a:r>
              <a:rPr lang="en-US" dirty="0"/>
              <a:t> attribute called Employee number (</a:t>
            </a:r>
            <a:r>
              <a:rPr lang="en-US" dirty="0" err="1"/>
              <a:t>Employee_No</a:t>
            </a:r>
            <a:r>
              <a:rPr lang="en-US" dirty="0"/>
              <a:t>) which is capable of uniquely identifying all the employee.</a:t>
            </a:r>
          </a:p>
          <a:p>
            <a:pPr algn="just"/>
            <a:r>
              <a:rPr lang="en-US" dirty="0"/>
              <a:t>Unlike Employee,</a:t>
            </a:r>
            <a:r>
              <a:rPr lang="en-US" b="1" dirty="0"/>
              <a:t> Dependents is weak entity</a:t>
            </a:r>
            <a:r>
              <a:rPr lang="en-US" dirty="0"/>
              <a:t> because it </a:t>
            </a:r>
            <a:r>
              <a:rPr lang="en-US" b="1" dirty="0"/>
              <a:t>does not have any primary key .</a:t>
            </a:r>
            <a:endParaRPr lang="en-US" dirty="0"/>
          </a:p>
          <a:p>
            <a:pPr algn="just"/>
            <a:r>
              <a:rPr lang="en-US" dirty="0" err="1"/>
              <a:t>D_Name</a:t>
            </a:r>
            <a:r>
              <a:rPr lang="en-US" dirty="0"/>
              <a:t> along with the </a:t>
            </a:r>
            <a:r>
              <a:rPr lang="en-US" dirty="0" err="1"/>
              <a:t>Employee_No</a:t>
            </a:r>
            <a:r>
              <a:rPr lang="en-US" dirty="0"/>
              <a:t> can </a:t>
            </a:r>
            <a:r>
              <a:rPr lang="en-US" dirty="0" err="1"/>
              <a:t>uniquly</a:t>
            </a:r>
            <a:r>
              <a:rPr lang="en-US" dirty="0"/>
              <a:t> </a:t>
            </a:r>
            <a:r>
              <a:rPr lang="en-US" dirty="0" err="1"/>
              <a:t>identfy</a:t>
            </a:r>
            <a:r>
              <a:rPr lang="en-US" dirty="0"/>
              <a:t> the records of Depends. So here the </a:t>
            </a:r>
            <a:r>
              <a:rPr lang="en-US" dirty="0" err="1"/>
              <a:t>D_Name</a:t>
            </a:r>
            <a:r>
              <a:rPr lang="en-US" dirty="0"/>
              <a:t> (Depends Name) is partial key.</a:t>
            </a:r>
          </a:p>
          <a:p>
            <a:endParaRPr lang="en-US" dirty="0"/>
          </a:p>
        </p:txBody>
      </p:sp>
    </p:spTree>
    <p:extLst>
      <p:ext uri="{BB962C8B-B14F-4D97-AF65-F5344CB8AC3E}">
        <p14:creationId xmlns:p14="http://schemas.microsoft.com/office/powerpoint/2010/main" val="2708441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3">
            <a:extLst>
              <a:ext uri="{FF2B5EF4-FFF2-40B4-BE49-F238E27FC236}">
                <a16:creationId xmlns="" xmlns:a16="http://schemas.microsoft.com/office/drawing/2014/main" id="{A2044DBA-A9D3-4F2C-855E-79B57B7AA31E}"/>
              </a:ext>
            </a:extLst>
          </p:cNvPr>
          <p:cNvSpPr txBox="1">
            <a:spLocks noChangeArrowheads="1"/>
          </p:cNvSpPr>
          <p:nvPr/>
        </p:nvSpPr>
        <p:spPr bwMode="auto">
          <a:xfrm>
            <a:off x="4211638" y="26035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sz="1800">
              <a:latin typeface="Verdana" panose="020B0604030504040204" pitchFamily="34" charset="0"/>
              <a:cs typeface="Arial" panose="020B0604020202020204" pitchFamily="34" charset="0"/>
            </a:endParaRPr>
          </a:p>
        </p:txBody>
      </p:sp>
      <p:grpSp>
        <p:nvGrpSpPr>
          <p:cNvPr id="5123" name="Group 9">
            <a:extLst>
              <a:ext uri="{FF2B5EF4-FFF2-40B4-BE49-F238E27FC236}">
                <a16:creationId xmlns="" xmlns:a16="http://schemas.microsoft.com/office/drawing/2014/main" id="{59DCAB17-C168-477D-9174-0A626FD1C5DC}"/>
              </a:ext>
            </a:extLst>
          </p:cNvPr>
          <p:cNvGrpSpPr>
            <a:grpSpLocks/>
          </p:cNvGrpSpPr>
          <p:nvPr/>
        </p:nvGrpSpPr>
        <p:grpSpPr bwMode="auto">
          <a:xfrm>
            <a:off x="-3175" y="836613"/>
            <a:ext cx="9112250" cy="6011862"/>
            <a:chOff x="-3400" y="836712"/>
            <a:chExt cx="9111904" cy="6011912"/>
          </a:xfrm>
        </p:grpSpPr>
        <p:sp>
          <p:nvSpPr>
            <p:cNvPr id="5129" name="Slide Number Placeholder 5">
              <a:extLst>
                <a:ext uri="{FF2B5EF4-FFF2-40B4-BE49-F238E27FC236}">
                  <a16:creationId xmlns="" xmlns:a16="http://schemas.microsoft.com/office/drawing/2014/main" id="{CB4508B4-6227-4E06-BF60-543FA84B68B5}"/>
                </a:ext>
              </a:extLst>
            </p:cNvPr>
            <p:cNvSpPr txBox="1">
              <a:spLocks noChangeArrowheads="1"/>
            </p:cNvSpPr>
            <p:nvPr/>
          </p:nvSpPr>
          <p:spPr bwMode="auto">
            <a:xfrm>
              <a:off x="8664575" y="6534299"/>
              <a:ext cx="37147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fld id="{0AA57194-F1F6-4689-8F54-3E74F91445DD}" type="slidenum">
                <a:rPr lang="en-IN" altLang="en-US" sz="1200">
                  <a:solidFill>
                    <a:srgbClr val="898989"/>
                  </a:solidFill>
                  <a:latin typeface="Times New Roman" panose="02020603050405020304" pitchFamily="18" charset="0"/>
                  <a:cs typeface="Times New Roman" panose="02020603050405020304" pitchFamily="18" charset="0"/>
                </a:rPr>
                <a:pPr algn="r" eaLnBrk="1" hangingPunct="1"/>
                <a:t>2</a:t>
              </a:fld>
              <a:endParaRPr lang="en-IN" altLang="en-US" sz="1200">
                <a:solidFill>
                  <a:srgbClr val="898989"/>
                </a:solidFill>
                <a:latin typeface="Times New Roman" panose="02020603050405020304" pitchFamily="18" charset="0"/>
                <a:cs typeface="Times New Roman" panose="02020603050405020304" pitchFamily="18" charset="0"/>
              </a:endParaRPr>
            </a:p>
          </p:txBody>
        </p:sp>
        <p:pic>
          <p:nvPicPr>
            <p:cNvPr id="5130" name="Picture 15">
              <a:extLst>
                <a:ext uri="{FF2B5EF4-FFF2-40B4-BE49-F238E27FC236}">
                  <a16:creationId xmlns="" xmlns:a16="http://schemas.microsoft.com/office/drawing/2014/main" id="{681A31B5-7703-4130-BECB-16872229C1D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6453336"/>
              <a:ext cx="371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a:extLst>
                <a:ext uri="{FF2B5EF4-FFF2-40B4-BE49-F238E27FC236}">
                  <a16:creationId xmlns="" xmlns:a16="http://schemas.microsoft.com/office/drawing/2014/main" id="{0A3A181D-F36B-491F-84E7-DFA7A69E0DDE}"/>
                </a:ext>
              </a:extLst>
            </p:cNvPr>
            <p:cNvCxnSpPr>
              <a:cxnSpLocks/>
            </p:cNvCxnSpPr>
            <p:nvPr/>
          </p:nvCxnSpPr>
          <p:spPr>
            <a:xfrm>
              <a:off x="-225" y="6381895"/>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133" name="Group 15">
              <a:extLst>
                <a:ext uri="{FF2B5EF4-FFF2-40B4-BE49-F238E27FC236}">
                  <a16:creationId xmlns="" xmlns:a16="http://schemas.microsoft.com/office/drawing/2014/main" id="{FE7D4B06-3176-4447-886A-E5F2DA99F793}"/>
                </a:ext>
              </a:extLst>
            </p:cNvPr>
            <p:cNvGrpSpPr>
              <a:grpSpLocks/>
            </p:cNvGrpSpPr>
            <p:nvPr/>
          </p:nvGrpSpPr>
          <p:grpSpPr bwMode="auto">
            <a:xfrm>
              <a:off x="-3400" y="836712"/>
              <a:ext cx="9111904" cy="84458"/>
              <a:chOff x="-3400" y="836712"/>
              <a:chExt cx="9111904" cy="84458"/>
            </a:xfrm>
          </p:grpSpPr>
          <p:cxnSp>
            <p:nvCxnSpPr>
              <p:cNvPr id="17" name="Straight Connector 16">
                <a:extLst>
                  <a:ext uri="{FF2B5EF4-FFF2-40B4-BE49-F238E27FC236}">
                    <a16:creationId xmlns="" xmlns:a16="http://schemas.microsoft.com/office/drawing/2014/main" id="{F1FCDAE2-8378-4B6E-8E6A-1AEFC53FF066}"/>
                  </a:ext>
                </a:extLst>
              </p:cNvPr>
              <p:cNvCxnSpPr>
                <a:cxnSpLocks/>
              </p:cNvCxnSpPr>
              <p:nvPr/>
            </p:nvCxnSpPr>
            <p:spPr>
              <a:xfrm>
                <a:off x="-225" y="836712"/>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 xmlns:a16="http://schemas.microsoft.com/office/drawing/2014/main" id="{544A434E-6AEF-4617-AD00-99E6387DB73E}"/>
                  </a:ext>
                </a:extLst>
              </p:cNvPr>
              <p:cNvSpPr/>
              <p:nvPr/>
            </p:nvSpPr>
            <p:spPr>
              <a:xfrm>
                <a:off x="-3400" y="836712"/>
                <a:ext cx="4575001" cy="8413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a:p>
            </p:txBody>
          </p:sp>
        </p:grpSp>
      </p:grpSp>
      <p:sp>
        <p:nvSpPr>
          <p:cNvPr id="5124" name="Date Placeholder 3">
            <a:extLst>
              <a:ext uri="{FF2B5EF4-FFF2-40B4-BE49-F238E27FC236}">
                <a16:creationId xmlns="" xmlns:a16="http://schemas.microsoft.com/office/drawing/2014/main" id="{76864762-95E0-4F4C-AC76-43A5EA0AA13D}"/>
              </a:ext>
            </a:extLst>
          </p:cNvPr>
          <p:cNvSpPr txBox="1">
            <a:spLocks noChangeArrowheads="1"/>
          </p:cNvSpPr>
          <p:nvPr/>
        </p:nvSpPr>
        <p:spPr bwMode="auto">
          <a:xfrm>
            <a:off x="4211638" y="6454775"/>
            <a:ext cx="1074737"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endParaRPr lang="en-IN" altLang="en-US" sz="1200" dirty="0">
              <a:solidFill>
                <a:srgbClr val="898989"/>
              </a:solidFill>
              <a:latin typeface="Times New Roman" panose="02020603050405020304" pitchFamily="18" charset="0"/>
              <a:cs typeface="Times New Roman" panose="02020603050405020304" pitchFamily="18" charset="0"/>
            </a:endParaRPr>
          </a:p>
        </p:txBody>
      </p:sp>
      <p:sp>
        <p:nvSpPr>
          <p:cNvPr id="5125" name="Title 3">
            <a:extLst>
              <a:ext uri="{FF2B5EF4-FFF2-40B4-BE49-F238E27FC236}">
                <a16:creationId xmlns="" xmlns:a16="http://schemas.microsoft.com/office/drawing/2014/main" id="{63DC6C78-C88B-4B18-A3E5-4B7BA2F168A0}"/>
              </a:ext>
            </a:extLst>
          </p:cNvPr>
          <p:cNvSpPr>
            <a:spLocks noGrp="1" noChangeArrowheads="1"/>
          </p:cNvSpPr>
          <p:nvPr>
            <p:ph type="title"/>
          </p:nvPr>
        </p:nvSpPr>
        <p:spPr>
          <a:xfrm>
            <a:off x="666750" y="281087"/>
            <a:ext cx="7886700" cy="555625"/>
          </a:xfrm>
        </p:spPr>
        <p:txBody>
          <a:bodyPr/>
          <a:lstStyle/>
          <a:p>
            <a:pPr eaLnBrk="1" hangingPunct="1"/>
            <a:r>
              <a:rPr lang="en-US" altLang="en-US" sz="2800" dirty="0" smtClean="0">
                <a:solidFill>
                  <a:schemeClr val="tx2"/>
                </a:solidFill>
                <a:latin typeface="Verdana" panose="020B0604030504040204" pitchFamily="34" charset="0"/>
                <a:ea typeface="+mn-ea"/>
                <a:cs typeface="Arial" panose="020B0604020202020204" pitchFamily="34" charset="0"/>
              </a:rPr>
              <a:t>Module 2</a:t>
            </a:r>
            <a:endParaRPr lang="en-IN" altLang="en-US" sz="2800" dirty="0">
              <a:solidFill>
                <a:schemeClr val="tx2"/>
              </a:solidFill>
              <a:latin typeface="Verdana" panose="020B0604030504040204" pitchFamily="34" charset="0"/>
              <a:ea typeface="+mn-ea"/>
              <a:cs typeface="Arial" panose="020B0604020202020204" pitchFamily="34" charset="0"/>
            </a:endParaRPr>
          </a:p>
        </p:txBody>
      </p:sp>
      <p:sp>
        <p:nvSpPr>
          <p:cNvPr id="5126" name="Rectangle 18">
            <a:extLst>
              <a:ext uri="{FF2B5EF4-FFF2-40B4-BE49-F238E27FC236}">
                <a16:creationId xmlns="" xmlns:a16="http://schemas.microsoft.com/office/drawing/2014/main" id="{FB488572-D181-476C-B85F-B5A8D188951A}"/>
              </a:ext>
            </a:extLst>
          </p:cNvPr>
          <p:cNvSpPr>
            <a:spLocks noChangeArrowheads="1"/>
          </p:cNvSpPr>
          <p:nvPr/>
        </p:nvSpPr>
        <p:spPr bwMode="auto">
          <a:xfrm>
            <a:off x="2495550" y="6350"/>
            <a:ext cx="65405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700">
                <a:solidFill>
                  <a:srgbClr val="898989"/>
                </a:solidFill>
                <a:latin typeface="Times New Roman" panose="02020603050405020304" pitchFamily="18" charset="0"/>
                <a:cs typeface="Times New Roman" panose="02020603050405020304" pitchFamily="18" charset="0"/>
              </a:rPr>
              <a:t>The material in this presentation belongs to St. Francis Institute of Technology and is solely for educational purposes. Distribution and modifications of the content is prohibited.</a:t>
            </a:r>
            <a:endParaRPr lang="en-IN" altLang="en-US" sz="700">
              <a:solidFill>
                <a:srgbClr val="898989"/>
              </a:solidFill>
              <a:latin typeface="Times New Roman" panose="02020603050405020304" pitchFamily="18" charset="0"/>
              <a:cs typeface="Times New Roman" panose="02020603050405020304" pitchFamily="18" charset="0"/>
            </a:endParaRPr>
          </a:p>
        </p:txBody>
      </p:sp>
      <p:sp>
        <p:nvSpPr>
          <p:cNvPr id="20" name="Date Placeholder 3">
            <a:extLst>
              <a:ext uri="{FF2B5EF4-FFF2-40B4-BE49-F238E27FC236}">
                <a16:creationId xmlns="" xmlns:a16="http://schemas.microsoft.com/office/drawing/2014/main" id="{7F1BCB50-20A1-4531-B66B-EC8B3216241D}"/>
              </a:ext>
            </a:extLst>
          </p:cNvPr>
          <p:cNvSpPr txBox="1">
            <a:spLocks noChangeArrowheads="1"/>
          </p:cNvSpPr>
          <p:nvPr/>
        </p:nvSpPr>
        <p:spPr bwMode="auto">
          <a:xfrm>
            <a:off x="5940152" y="6453190"/>
            <a:ext cx="2613848" cy="358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r>
              <a:rPr lang="en-IN" altLang="en-US" sz="1200" dirty="0">
                <a:solidFill>
                  <a:srgbClr val="898989"/>
                </a:solidFill>
                <a:latin typeface="Times New Roman" panose="02020603050405020304" pitchFamily="18" charset="0"/>
                <a:cs typeface="Times New Roman" panose="02020603050405020304" pitchFamily="18" charset="0"/>
              </a:rPr>
              <a:t>Database Management </a:t>
            </a:r>
            <a:r>
              <a:rPr lang="en-IN" altLang="en-US" sz="1200" dirty="0" smtClean="0">
                <a:solidFill>
                  <a:srgbClr val="898989"/>
                </a:solidFill>
                <a:latin typeface="Times New Roman" panose="02020603050405020304" pitchFamily="18" charset="0"/>
                <a:cs typeface="Times New Roman" panose="02020603050405020304" pitchFamily="18" charset="0"/>
              </a:rPr>
              <a:t>System</a:t>
            </a:r>
            <a:endParaRPr lang="en-IN" altLang="en-US" sz="1200" dirty="0">
              <a:solidFill>
                <a:srgbClr val="898989"/>
              </a:solidFill>
              <a:latin typeface="Times New Roman" panose="02020603050405020304" pitchFamily="18" charset="0"/>
              <a:cs typeface="Times New Roman" panose="02020603050405020304" pitchFamily="18" charset="0"/>
            </a:endParaRPr>
          </a:p>
        </p:txBody>
      </p:sp>
      <p:sp>
        <p:nvSpPr>
          <p:cNvPr id="21" name="Date Placeholder 3">
            <a:extLst>
              <a:ext uri="{FF2B5EF4-FFF2-40B4-BE49-F238E27FC236}">
                <a16:creationId xmlns="" xmlns:a16="http://schemas.microsoft.com/office/drawing/2014/main" id="{AD970904-C020-4DA8-8296-625C5D629ED3}"/>
              </a:ext>
            </a:extLst>
          </p:cNvPr>
          <p:cNvSpPr txBox="1">
            <a:spLocks noChangeArrowheads="1"/>
          </p:cNvSpPr>
          <p:nvPr/>
        </p:nvSpPr>
        <p:spPr bwMode="auto">
          <a:xfrm>
            <a:off x="523674" y="6462715"/>
            <a:ext cx="3222747" cy="327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IN" altLang="en-US" sz="1200" dirty="0">
                <a:solidFill>
                  <a:srgbClr val="898989"/>
                </a:solidFill>
                <a:latin typeface="Times New Roman" panose="02020603050405020304" pitchFamily="18" charset="0"/>
                <a:cs typeface="Times New Roman" panose="02020603050405020304" pitchFamily="18" charset="0"/>
              </a:rPr>
              <a:t>St. Francis Institute of Technology</a:t>
            </a:r>
          </a:p>
          <a:p>
            <a:pPr eaLnBrk="1" hangingPunct="1"/>
            <a:r>
              <a:rPr lang="en-IN" altLang="en-US" sz="1200" dirty="0">
                <a:solidFill>
                  <a:srgbClr val="898989"/>
                </a:solidFill>
                <a:latin typeface="Times New Roman" panose="02020603050405020304" pitchFamily="18" charset="0"/>
                <a:cs typeface="Times New Roman" panose="02020603050405020304" pitchFamily="18" charset="0"/>
              </a:rPr>
              <a:t>Department of Computer Engineering</a:t>
            </a:r>
          </a:p>
        </p:txBody>
      </p:sp>
      <p:pic>
        <p:nvPicPr>
          <p:cNvPr id="19" name="Picture 18"/>
          <p:cNvPicPr/>
          <p:nvPr/>
        </p:nvPicPr>
        <p:blipFill rotWithShape="1">
          <a:blip r:embed="rId3">
            <a:extLst>
              <a:ext uri="{28A0092B-C50C-407E-A947-70E740481C1C}">
                <a14:useLocalDpi xmlns:a14="http://schemas.microsoft.com/office/drawing/2010/main" val="0"/>
              </a:ext>
            </a:extLst>
          </a:blip>
          <a:srcRect t="50212" b="39282"/>
          <a:stretch/>
        </p:blipFill>
        <p:spPr bwMode="auto">
          <a:xfrm>
            <a:off x="1" y="1628800"/>
            <a:ext cx="8665128" cy="2520280"/>
          </a:xfrm>
          <a:prstGeom prst="rect">
            <a:avLst/>
          </a:prstGeom>
          <a:noFill/>
          <a:ln>
            <a:noFill/>
          </a:ln>
        </p:spPr>
      </p:pic>
    </p:spTree>
    <p:extLst>
      <p:ext uri="{BB962C8B-B14F-4D97-AF65-F5344CB8AC3E}">
        <p14:creationId xmlns:p14="http://schemas.microsoft.com/office/powerpoint/2010/main" val="1934566513"/>
      </p:ext>
    </p:extLst>
  </p:cSld>
  <p:clrMapOvr>
    <a:masterClrMapping/>
  </p:clrMapOvr>
  <p:transition advTm="6012"/>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476672"/>
            <a:ext cx="7886700" cy="5700291"/>
          </a:xfrm>
        </p:spPr>
        <p:txBody>
          <a:bodyPr/>
          <a:lstStyle/>
          <a:p>
            <a:r>
              <a:rPr lang="en-US" u="sng" dirty="0"/>
              <a:t> Representation </a:t>
            </a:r>
            <a:endParaRPr lang="en-US" u="sng" dirty="0" smtClean="0"/>
          </a:p>
          <a:p>
            <a:endParaRPr lang="en-US" u="sng" dirty="0"/>
          </a:p>
          <a:p>
            <a:endParaRPr lang="en-US" dirty="0"/>
          </a:p>
          <a:p>
            <a:pPr lvl="1" algn="just"/>
            <a:r>
              <a:rPr lang="en-US" sz="3200" dirty="0">
                <a:solidFill>
                  <a:srgbClr val="7030A0"/>
                </a:solidFill>
              </a:rPr>
              <a:t>A </a:t>
            </a:r>
            <a:r>
              <a:rPr lang="en-US" sz="3200" b="1" dirty="0">
                <a:solidFill>
                  <a:srgbClr val="7030A0"/>
                </a:solidFill>
              </a:rPr>
              <a:t>double rectangle</a:t>
            </a:r>
            <a:r>
              <a:rPr lang="en-US" sz="3200" dirty="0">
                <a:solidFill>
                  <a:srgbClr val="7030A0"/>
                </a:solidFill>
              </a:rPr>
              <a:t> is used for representing a </a:t>
            </a:r>
            <a:r>
              <a:rPr lang="en-US" sz="3200" b="1" dirty="0">
                <a:solidFill>
                  <a:srgbClr val="7030A0"/>
                </a:solidFill>
              </a:rPr>
              <a:t>weak entity set</a:t>
            </a:r>
            <a:endParaRPr lang="en-US" sz="3200" dirty="0">
              <a:solidFill>
                <a:srgbClr val="7030A0"/>
              </a:solidFill>
            </a:endParaRPr>
          </a:p>
          <a:p>
            <a:pPr lvl="1" algn="just"/>
            <a:r>
              <a:rPr lang="en-US" sz="3200" dirty="0">
                <a:solidFill>
                  <a:srgbClr val="7030A0"/>
                </a:solidFill>
              </a:rPr>
              <a:t>The</a:t>
            </a:r>
            <a:r>
              <a:rPr lang="en-US" sz="3200" b="1" dirty="0">
                <a:solidFill>
                  <a:srgbClr val="7030A0"/>
                </a:solidFill>
              </a:rPr>
              <a:t> double diamond</a:t>
            </a:r>
            <a:r>
              <a:rPr lang="en-US" sz="3200" dirty="0">
                <a:solidFill>
                  <a:srgbClr val="7030A0"/>
                </a:solidFill>
              </a:rPr>
              <a:t> symbol is used for representing the </a:t>
            </a:r>
            <a:r>
              <a:rPr lang="en-US" sz="3200" b="1" dirty="0">
                <a:solidFill>
                  <a:srgbClr val="7030A0"/>
                </a:solidFill>
              </a:rPr>
              <a:t>relationship between a strong entity and a weak entity</a:t>
            </a:r>
            <a:r>
              <a:rPr lang="en-US" sz="3200" dirty="0">
                <a:solidFill>
                  <a:srgbClr val="7030A0"/>
                </a:solidFill>
              </a:rPr>
              <a:t> which is known as identifying relationship </a:t>
            </a:r>
          </a:p>
        </p:txBody>
      </p:sp>
    </p:spTree>
    <p:extLst>
      <p:ext uri="{BB962C8B-B14F-4D97-AF65-F5344CB8AC3E}">
        <p14:creationId xmlns:p14="http://schemas.microsoft.com/office/powerpoint/2010/main" val="5098751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0F9FC054-5264-4AE1-B0AB-259470700217}"/>
              </a:ext>
            </a:extLst>
          </p:cNvPr>
          <p:cNvPicPr>
            <a:picLocks noGrp="1" noChangeAspect="1"/>
          </p:cNvPicPr>
          <p:nvPr>
            <p:ph idx="1"/>
          </p:nvPr>
        </p:nvPicPr>
        <p:blipFill>
          <a:blip r:embed="rId2"/>
          <a:stretch>
            <a:fillRect/>
          </a:stretch>
        </p:blipFill>
        <p:spPr>
          <a:xfrm>
            <a:off x="323528" y="620688"/>
            <a:ext cx="5448300" cy="1066800"/>
          </a:xfrm>
          <a:prstGeom prst="rect">
            <a:avLst/>
          </a:prstGeom>
        </p:spPr>
      </p:pic>
      <p:pic>
        <p:nvPicPr>
          <p:cNvPr id="5" name="Picture 4">
            <a:extLst>
              <a:ext uri="{FF2B5EF4-FFF2-40B4-BE49-F238E27FC236}">
                <a16:creationId xmlns="" xmlns:a16="http://schemas.microsoft.com/office/drawing/2014/main" id="{D5D925A5-9184-4A97-9CD3-6C6BD3E4724A}"/>
              </a:ext>
            </a:extLst>
          </p:cNvPr>
          <p:cNvPicPr>
            <a:picLocks noChangeAspect="1"/>
          </p:cNvPicPr>
          <p:nvPr/>
        </p:nvPicPr>
        <p:blipFill>
          <a:blip r:embed="rId3"/>
          <a:stretch>
            <a:fillRect/>
          </a:stretch>
        </p:blipFill>
        <p:spPr>
          <a:xfrm>
            <a:off x="827583" y="3068960"/>
            <a:ext cx="8146069" cy="2448272"/>
          </a:xfrm>
          <a:prstGeom prst="rect">
            <a:avLst/>
          </a:prstGeom>
        </p:spPr>
      </p:pic>
    </p:spTree>
    <p:extLst>
      <p:ext uri="{BB962C8B-B14F-4D97-AF65-F5344CB8AC3E}">
        <p14:creationId xmlns:p14="http://schemas.microsoft.com/office/powerpoint/2010/main" val="398491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21998C6-1407-44FD-B2A2-201564992D53}"/>
              </a:ext>
            </a:extLst>
          </p:cNvPr>
          <p:cNvSpPr>
            <a:spLocks noGrp="1"/>
          </p:cNvSpPr>
          <p:nvPr>
            <p:ph idx="1"/>
          </p:nvPr>
        </p:nvSpPr>
        <p:spPr>
          <a:xfrm>
            <a:off x="628650" y="1052736"/>
            <a:ext cx="7886700" cy="5124227"/>
          </a:xfrm>
        </p:spPr>
        <p:txBody>
          <a:bodyPr/>
          <a:lstStyle/>
          <a:p>
            <a:r>
              <a:rPr lang="en-US" sz="1800" dirty="0"/>
              <a:t>In this ER diagram,</a:t>
            </a:r>
          </a:p>
          <a:p>
            <a:endParaRPr lang="en-US" sz="1800" dirty="0"/>
          </a:p>
          <a:p>
            <a:r>
              <a:rPr lang="en-US" sz="1800" dirty="0"/>
              <a:t>One strong entity set “Building” and one weak entity set “Apartment” are related to each other.</a:t>
            </a:r>
          </a:p>
          <a:p>
            <a:r>
              <a:rPr lang="en-US" sz="1800" dirty="0"/>
              <a:t>Strong entity set “Building” has building number as its primary key.</a:t>
            </a:r>
          </a:p>
          <a:p>
            <a:r>
              <a:rPr lang="en-US" sz="1800" dirty="0"/>
              <a:t>Door number is the discriminator of the weak entity set “Apartment”.</a:t>
            </a:r>
          </a:p>
          <a:p>
            <a:r>
              <a:rPr lang="en-US" sz="1800" dirty="0"/>
              <a:t>This is because door number alone can not identify an apartment uniquely as there may be several other buildings having the same door number.</a:t>
            </a:r>
          </a:p>
          <a:p>
            <a:r>
              <a:rPr lang="en-US" sz="1800" dirty="0"/>
              <a:t>Double line between Apartment and relationship set signifies total participation.</a:t>
            </a:r>
          </a:p>
          <a:p>
            <a:r>
              <a:rPr lang="en-US" sz="1800" dirty="0"/>
              <a:t>It suggests that each apartment must be present in at least one building.</a:t>
            </a:r>
          </a:p>
          <a:p>
            <a:r>
              <a:rPr lang="en-US" sz="1800" dirty="0"/>
              <a:t>Single line between Building and relationship set signifies partial participation.</a:t>
            </a:r>
          </a:p>
          <a:p>
            <a:r>
              <a:rPr lang="en-US" sz="1800" dirty="0"/>
              <a:t>It suggests that there might exist some buildings which has no apartment.</a:t>
            </a:r>
            <a:endParaRPr lang="en-IN" sz="1800" dirty="0"/>
          </a:p>
        </p:txBody>
      </p:sp>
    </p:spTree>
    <p:extLst>
      <p:ext uri="{BB962C8B-B14F-4D97-AF65-F5344CB8AC3E}">
        <p14:creationId xmlns:p14="http://schemas.microsoft.com/office/powerpoint/2010/main" val="35892587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3">
            <a:extLst>
              <a:ext uri="{FF2B5EF4-FFF2-40B4-BE49-F238E27FC236}">
                <a16:creationId xmlns="" xmlns:a16="http://schemas.microsoft.com/office/drawing/2014/main" id="{A2044DBA-A9D3-4F2C-855E-79B57B7AA31E}"/>
              </a:ext>
            </a:extLst>
          </p:cNvPr>
          <p:cNvSpPr txBox="1">
            <a:spLocks noChangeArrowheads="1"/>
          </p:cNvSpPr>
          <p:nvPr/>
        </p:nvSpPr>
        <p:spPr bwMode="auto">
          <a:xfrm>
            <a:off x="4211638" y="26035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sz="1800">
              <a:latin typeface="Verdana" panose="020B0604030504040204" pitchFamily="34" charset="0"/>
              <a:cs typeface="Arial" panose="020B0604020202020204" pitchFamily="34" charset="0"/>
            </a:endParaRPr>
          </a:p>
        </p:txBody>
      </p:sp>
      <p:grpSp>
        <p:nvGrpSpPr>
          <p:cNvPr id="5123" name="Group 9">
            <a:extLst>
              <a:ext uri="{FF2B5EF4-FFF2-40B4-BE49-F238E27FC236}">
                <a16:creationId xmlns="" xmlns:a16="http://schemas.microsoft.com/office/drawing/2014/main" id="{59DCAB17-C168-477D-9174-0A626FD1C5DC}"/>
              </a:ext>
            </a:extLst>
          </p:cNvPr>
          <p:cNvGrpSpPr>
            <a:grpSpLocks/>
          </p:cNvGrpSpPr>
          <p:nvPr/>
        </p:nvGrpSpPr>
        <p:grpSpPr bwMode="auto">
          <a:xfrm>
            <a:off x="-3175" y="836613"/>
            <a:ext cx="9112250" cy="6011862"/>
            <a:chOff x="-3400" y="836712"/>
            <a:chExt cx="9111904" cy="6011912"/>
          </a:xfrm>
        </p:grpSpPr>
        <p:sp>
          <p:nvSpPr>
            <p:cNvPr id="5128" name="Date Placeholder 3">
              <a:extLst>
                <a:ext uri="{FF2B5EF4-FFF2-40B4-BE49-F238E27FC236}">
                  <a16:creationId xmlns="" xmlns:a16="http://schemas.microsoft.com/office/drawing/2014/main" id="{09D2E0C9-28F4-4184-B02B-DCC69BD27962}"/>
                </a:ext>
              </a:extLst>
            </p:cNvPr>
            <p:cNvSpPr txBox="1">
              <a:spLocks noChangeArrowheads="1"/>
            </p:cNvSpPr>
            <p:nvPr/>
          </p:nvSpPr>
          <p:spPr bwMode="auto">
            <a:xfrm>
              <a:off x="523429" y="6462861"/>
              <a:ext cx="32226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IN" altLang="en-US" sz="1200" dirty="0">
                  <a:solidFill>
                    <a:srgbClr val="898989"/>
                  </a:solidFill>
                  <a:latin typeface="Times New Roman" panose="02020603050405020304" pitchFamily="18" charset="0"/>
                  <a:cs typeface="Times New Roman" panose="02020603050405020304" pitchFamily="18" charset="0"/>
                </a:rPr>
                <a:t>St. Francis Institute of Technology</a:t>
              </a:r>
            </a:p>
            <a:p>
              <a:pPr eaLnBrk="1" hangingPunct="1"/>
              <a:r>
                <a:rPr lang="en-IN" altLang="en-US" sz="1200" dirty="0">
                  <a:solidFill>
                    <a:srgbClr val="898989"/>
                  </a:solidFill>
                  <a:latin typeface="Times New Roman" panose="02020603050405020304" pitchFamily="18" charset="0"/>
                  <a:cs typeface="Times New Roman" panose="02020603050405020304" pitchFamily="18" charset="0"/>
                </a:rPr>
                <a:t>Department of </a:t>
              </a:r>
              <a:r>
                <a:rPr lang="en-IN" altLang="en-US" sz="1200" dirty="0" err="1">
                  <a:solidFill>
                    <a:srgbClr val="898989"/>
                  </a:solidFill>
                  <a:latin typeface="Times New Roman" panose="02020603050405020304" pitchFamily="18" charset="0"/>
                  <a:cs typeface="Times New Roman" panose="02020603050405020304" pitchFamily="18" charset="0"/>
                </a:rPr>
                <a:t>Cmputer</a:t>
              </a:r>
              <a:r>
                <a:rPr lang="en-IN" altLang="en-US" sz="1200" dirty="0">
                  <a:solidFill>
                    <a:srgbClr val="898989"/>
                  </a:solidFill>
                  <a:latin typeface="Times New Roman" panose="02020603050405020304" pitchFamily="18" charset="0"/>
                  <a:cs typeface="Times New Roman" panose="02020603050405020304" pitchFamily="18" charset="0"/>
                </a:rPr>
                <a:t> Engineering</a:t>
              </a:r>
            </a:p>
          </p:txBody>
        </p:sp>
        <p:sp>
          <p:nvSpPr>
            <p:cNvPr id="5129" name="Slide Number Placeholder 5">
              <a:extLst>
                <a:ext uri="{FF2B5EF4-FFF2-40B4-BE49-F238E27FC236}">
                  <a16:creationId xmlns="" xmlns:a16="http://schemas.microsoft.com/office/drawing/2014/main" id="{CB4508B4-6227-4E06-BF60-543FA84B68B5}"/>
                </a:ext>
              </a:extLst>
            </p:cNvPr>
            <p:cNvSpPr txBox="1">
              <a:spLocks noChangeArrowheads="1"/>
            </p:cNvSpPr>
            <p:nvPr/>
          </p:nvSpPr>
          <p:spPr bwMode="auto">
            <a:xfrm>
              <a:off x="8664575" y="6534299"/>
              <a:ext cx="37147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fld id="{0AA57194-F1F6-4689-8F54-3E74F91445DD}" type="slidenum">
                <a:rPr lang="en-IN" altLang="en-US" sz="1200">
                  <a:solidFill>
                    <a:srgbClr val="898989"/>
                  </a:solidFill>
                  <a:latin typeface="Times New Roman" panose="02020603050405020304" pitchFamily="18" charset="0"/>
                  <a:cs typeface="Times New Roman" panose="02020603050405020304" pitchFamily="18" charset="0"/>
                </a:rPr>
                <a:pPr algn="r" eaLnBrk="1" hangingPunct="1"/>
                <a:t>23</a:t>
              </a:fld>
              <a:endParaRPr lang="en-IN" altLang="en-US" sz="1200">
                <a:solidFill>
                  <a:srgbClr val="898989"/>
                </a:solidFill>
                <a:latin typeface="Times New Roman" panose="02020603050405020304" pitchFamily="18" charset="0"/>
                <a:cs typeface="Times New Roman" panose="02020603050405020304" pitchFamily="18" charset="0"/>
              </a:endParaRPr>
            </a:p>
          </p:txBody>
        </p:sp>
        <p:pic>
          <p:nvPicPr>
            <p:cNvPr id="5130" name="Picture 15">
              <a:extLst>
                <a:ext uri="{FF2B5EF4-FFF2-40B4-BE49-F238E27FC236}">
                  <a16:creationId xmlns="" xmlns:a16="http://schemas.microsoft.com/office/drawing/2014/main" id="{681A31B5-7703-4130-BECB-16872229C1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453336"/>
              <a:ext cx="371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a:extLst>
                <a:ext uri="{FF2B5EF4-FFF2-40B4-BE49-F238E27FC236}">
                  <a16:creationId xmlns="" xmlns:a16="http://schemas.microsoft.com/office/drawing/2014/main" id="{0A3A181D-F36B-491F-84E7-DFA7A69E0DDE}"/>
                </a:ext>
              </a:extLst>
            </p:cNvPr>
            <p:cNvCxnSpPr>
              <a:cxnSpLocks/>
            </p:cNvCxnSpPr>
            <p:nvPr/>
          </p:nvCxnSpPr>
          <p:spPr>
            <a:xfrm>
              <a:off x="-225" y="6381895"/>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133" name="Group 15">
              <a:extLst>
                <a:ext uri="{FF2B5EF4-FFF2-40B4-BE49-F238E27FC236}">
                  <a16:creationId xmlns="" xmlns:a16="http://schemas.microsoft.com/office/drawing/2014/main" id="{FE7D4B06-3176-4447-886A-E5F2DA99F793}"/>
                </a:ext>
              </a:extLst>
            </p:cNvPr>
            <p:cNvGrpSpPr>
              <a:grpSpLocks/>
            </p:cNvGrpSpPr>
            <p:nvPr/>
          </p:nvGrpSpPr>
          <p:grpSpPr bwMode="auto">
            <a:xfrm>
              <a:off x="-3400" y="836712"/>
              <a:ext cx="9111904" cy="84458"/>
              <a:chOff x="-3400" y="836712"/>
              <a:chExt cx="9111904" cy="84458"/>
            </a:xfrm>
          </p:grpSpPr>
          <p:cxnSp>
            <p:nvCxnSpPr>
              <p:cNvPr id="17" name="Straight Connector 16">
                <a:extLst>
                  <a:ext uri="{FF2B5EF4-FFF2-40B4-BE49-F238E27FC236}">
                    <a16:creationId xmlns="" xmlns:a16="http://schemas.microsoft.com/office/drawing/2014/main" id="{F1FCDAE2-8378-4B6E-8E6A-1AEFC53FF066}"/>
                  </a:ext>
                </a:extLst>
              </p:cNvPr>
              <p:cNvCxnSpPr>
                <a:cxnSpLocks/>
              </p:cNvCxnSpPr>
              <p:nvPr/>
            </p:nvCxnSpPr>
            <p:spPr>
              <a:xfrm>
                <a:off x="-225" y="836712"/>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 xmlns:a16="http://schemas.microsoft.com/office/drawing/2014/main" id="{544A434E-6AEF-4617-AD00-99E6387DB73E}"/>
                  </a:ext>
                </a:extLst>
              </p:cNvPr>
              <p:cNvSpPr/>
              <p:nvPr/>
            </p:nvSpPr>
            <p:spPr>
              <a:xfrm>
                <a:off x="-3400" y="836712"/>
                <a:ext cx="4575001" cy="8413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a:p>
            </p:txBody>
          </p:sp>
        </p:grpSp>
      </p:grpSp>
      <p:sp>
        <p:nvSpPr>
          <p:cNvPr id="5124" name="Date Placeholder 3">
            <a:extLst>
              <a:ext uri="{FF2B5EF4-FFF2-40B4-BE49-F238E27FC236}">
                <a16:creationId xmlns="" xmlns:a16="http://schemas.microsoft.com/office/drawing/2014/main" id="{76864762-95E0-4F4C-AC76-43A5EA0AA13D}"/>
              </a:ext>
            </a:extLst>
          </p:cNvPr>
          <p:cNvSpPr txBox="1">
            <a:spLocks noChangeArrowheads="1"/>
          </p:cNvSpPr>
          <p:nvPr/>
        </p:nvSpPr>
        <p:spPr bwMode="auto">
          <a:xfrm>
            <a:off x="4211638" y="6454775"/>
            <a:ext cx="1074737"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endParaRPr lang="en-IN" altLang="en-US" sz="1200" dirty="0">
              <a:solidFill>
                <a:srgbClr val="898989"/>
              </a:solidFill>
              <a:latin typeface="Times New Roman" panose="02020603050405020304" pitchFamily="18" charset="0"/>
              <a:cs typeface="Times New Roman" panose="02020603050405020304" pitchFamily="18" charset="0"/>
            </a:endParaRPr>
          </a:p>
        </p:txBody>
      </p:sp>
      <p:sp>
        <p:nvSpPr>
          <p:cNvPr id="5126" name="Rectangle 18">
            <a:extLst>
              <a:ext uri="{FF2B5EF4-FFF2-40B4-BE49-F238E27FC236}">
                <a16:creationId xmlns="" xmlns:a16="http://schemas.microsoft.com/office/drawing/2014/main" id="{FB488572-D181-476C-B85F-B5A8D188951A}"/>
              </a:ext>
            </a:extLst>
          </p:cNvPr>
          <p:cNvSpPr>
            <a:spLocks noChangeArrowheads="1"/>
          </p:cNvSpPr>
          <p:nvPr/>
        </p:nvSpPr>
        <p:spPr bwMode="auto">
          <a:xfrm>
            <a:off x="2495550" y="6350"/>
            <a:ext cx="65405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700">
                <a:solidFill>
                  <a:srgbClr val="898989"/>
                </a:solidFill>
                <a:latin typeface="Times New Roman" panose="02020603050405020304" pitchFamily="18" charset="0"/>
                <a:cs typeface="Times New Roman" panose="02020603050405020304" pitchFamily="18" charset="0"/>
              </a:rPr>
              <a:t>The material in this presentation belongs to St. Francis Institute of Technology and is solely for educational purposes. Distribution and modifications of the content is prohibited.</a:t>
            </a:r>
            <a:endParaRPr lang="en-IN" altLang="en-US" sz="700">
              <a:solidFill>
                <a:srgbClr val="898989"/>
              </a:solidFill>
              <a:latin typeface="Times New Roman" panose="02020603050405020304" pitchFamily="18" charset="0"/>
              <a:cs typeface="Times New Roman" panose="02020603050405020304" pitchFamily="18" charset="0"/>
            </a:endParaRPr>
          </a:p>
        </p:txBody>
      </p:sp>
      <p:sp>
        <p:nvSpPr>
          <p:cNvPr id="19" name="Rectangle 3">
            <a:extLst>
              <a:ext uri="{FF2B5EF4-FFF2-40B4-BE49-F238E27FC236}">
                <a16:creationId xmlns="" xmlns:a16="http://schemas.microsoft.com/office/drawing/2014/main" id="{AE322D19-C8EB-4909-8DBA-9C0D37B48757}"/>
              </a:ext>
            </a:extLst>
          </p:cNvPr>
          <p:cNvSpPr txBox="1">
            <a:spLocks noChangeArrowheads="1"/>
          </p:cNvSpPr>
          <p:nvPr/>
        </p:nvSpPr>
        <p:spPr bwMode="auto">
          <a:xfrm>
            <a:off x="633998" y="973023"/>
            <a:ext cx="7986713" cy="6583095"/>
          </a:xfrm>
          <a:prstGeom prst="rect">
            <a:avLst/>
          </a:prstGeom>
          <a:noFill/>
          <a:ln w="9525">
            <a:noFill/>
            <a:miter lim="800000"/>
            <a:headEnd/>
            <a:tailEnd/>
          </a:ln>
        </p:spPr>
        <p:txBody>
          <a:bodyPr/>
          <a:lstStyle/>
          <a:p>
            <a:pPr>
              <a:spcBef>
                <a:spcPct val="20000"/>
              </a:spcBef>
              <a:buClr>
                <a:srgbClr val="002060"/>
              </a:buClr>
              <a:buSzPct val="70000"/>
            </a:pPr>
            <a:r>
              <a:rPr lang="en-US" sz="2400" b="0" i="0" dirty="0">
                <a:solidFill>
                  <a:srgbClr val="273239"/>
                </a:solidFill>
                <a:effectLst/>
                <a:latin typeface="urw-din"/>
              </a:rPr>
              <a:t>The relation between one strong and one weak entity is represented by a double diamond. This relationship is also known as </a:t>
            </a:r>
            <a:r>
              <a:rPr lang="en-US" sz="2400" b="1" i="0" dirty="0">
                <a:solidFill>
                  <a:srgbClr val="273239"/>
                </a:solidFill>
                <a:effectLst/>
                <a:latin typeface="urw-din"/>
              </a:rPr>
              <a:t>identifying relationship.</a:t>
            </a:r>
            <a:endParaRPr lang="en-US" sz="2400" b="1" dirty="0">
              <a:solidFill>
                <a:srgbClr val="FF0000"/>
              </a:solidFill>
            </a:endParaRPr>
          </a:p>
        </p:txBody>
      </p:sp>
      <p:sp>
        <p:nvSpPr>
          <p:cNvPr id="16" name="Date Placeholder 3">
            <a:extLst>
              <a:ext uri="{FF2B5EF4-FFF2-40B4-BE49-F238E27FC236}">
                <a16:creationId xmlns="" xmlns:a16="http://schemas.microsoft.com/office/drawing/2014/main" id="{0893B3C5-1CF1-4F28-9680-DDFF9980EC8B}"/>
              </a:ext>
            </a:extLst>
          </p:cNvPr>
          <p:cNvSpPr txBox="1">
            <a:spLocks noChangeArrowheads="1"/>
          </p:cNvSpPr>
          <p:nvPr/>
        </p:nvSpPr>
        <p:spPr bwMode="auto">
          <a:xfrm>
            <a:off x="5940152" y="6453190"/>
            <a:ext cx="2613848" cy="358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r>
              <a:rPr lang="en-IN" altLang="en-US" sz="1200" dirty="0">
                <a:solidFill>
                  <a:srgbClr val="898989"/>
                </a:solidFill>
                <a:latin typeface="Times New Roman" panose="02020603050405020304" pitchFamily="18" charset="0"/>
                <a:cs typeface="Times New Roman" panose="02020603050405020304" pitchFamily="18" charset="0"/>
              </a:rPr>
              <a:t>Database Management </a:t>
            </a:r>
            <a:r>
              <a:rPr lang="en-IN" altLang="en-US" sz="1200" dirty="0" smtClean="0">
                <a:solidFill>
                  <a:srgbClr val="898989"/>
                </a:solidFill>
                <a:latin typeface="Times New Roman" panose="02020603050405020304" pitchFamily="18" charset="0"/>
                <a:cs typeface="Times New Roman" panose="02020603050405020304" pitchFamily="18" charset="0"/>
              </a:rPr>
              <a:t>System</a:t>
            </a:r>
            <a:endParaRPr lang="en-IN" altLang="en-US" sz="1200" dirty="0">
              <a:solidFill>
                <a:srgbClr val="898989"/>
              </a:solidFill>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 xmlns:a16="http://schemas.microsoft.com/office/drawing/2014/main" id="{59BF28E7-8A77-4549-AFE9-B2F275BC78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725" y="2348880"/>
            <a:ext cx="7448550" cy="324035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4263830"/>
      </p:ext>
    </p:extLst>
  </p:cSld>
  <p:clrMapOvr>
    <a:masterClrMapping/>
  </p:clrMapOvr>
  <p:transition advTm="7505"/>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0C52F5C-30E3-479E-89D9-8A1FD9DF476D}"/>
              </a:ext>
            </a:extLst>
          </p:cNvPr>
          <p:cNvSpPr>
            <a:spLocks noGrp="1"/>
          </p:cNvSpPr>
          <p:nvPr>
            <p:ph idx="1"/>
          </p:nvPr>
        </p:nvSpPr>
        <p:spPr>
          <a:xfrm>
            <a:off x="628650" y="1124744"/>
            <a:ext cx="7886700" cy="5052219"/>
          </a:xfrm>
        </p:spPr>
        <p:txBody>
          <a:bodyPr/>
          <a:lstStyle/>
          <a:p>
            <a:r>
              <a:rPr lang="en-US" b="0" i="0" dirty="0">
                <a:solidFill>
                  <a:srgbClr val="232629"/>
                </a:solidFill>
                <a:effectLst/>
                <a:latin typeface="-apple-system"/>
              </a:rPr>
              <a:t>A weak entity is one that can only exist when owned by another one. </a:t>
            </a:r>
          </a:p>
          <a:p>
            <a:pPr algn="l" fontAlgn="base"/>
            <a:r>
              <a:rPr lang="en-US" b="1" i="0" dirty="0">
                <a:solidFill>
                  <a:srgbClr val="273239"/>
                </a:solidFill>
                <a:effectLst/>
                <a:latin typeface="urw-din"/>
              </a:rPr>
              <a:t>Example-1:</a:t>
            </a:r>
            <a:r>
              <a:rPr lang="en-US" b="0" i="0" dirty="0">
                <a:solidFill>
                  <a:srgbClr val="273239"/>
                </a:solidFill>
                <a:effectLst/>
                <a:latin typeface="urw-din"/>
              </a:rPr>
              <a:t> </a:t>
            </a:r>
            <a:br>
              <a:rPr lang="en-US" b="0" i="0" dirty="0">
                <a:solidFill>
                  <a:srgbClr val="273239"/>
                </a:solidFill>
                <a:effectLst/>
                <a:latin typeface="urw-din"/>
              </a:rPr>
            </a:br>
            <a:r>
              <a:rPr lang="en-US" b="0" i="0" dirty="0">
                <a:solidFill>
                  <a:srgbClr val="273239"/>
                </a:solidFill>
                <a:effectLst/>
                <a:latin typeface="urw-din"/>
              </a:rPr>
              <a:t>The existence of rooms is entirely dependent on the existence of a hotel. So room can be seen as the weak entity of the hotel. </a:t>
            </a:r>
          </a:p>
          <a:p>
            <a:pPr algn="l" fontAlgn="base"/>
            <a:r>
              <a:rPr lang="en-US" b="1" i="0" dirty="0">
                <a:solidFill>
                  <a:srgbClr val="273239"/>
                </a:solidFill>
                <a:effectLst/>
                <a:latin typeface="urw-din"/>
              </a:rPr>
              <a:t>Example-2:</a:t>
            </a:r>
            <a:r>
              <a:rPr lang="en-US" b="0" i="0" dirty="0">
                <a:solidFill>
                  <a:srgbClr val="273239"/>
                </a:solidFill>
                <a:effectLst/>
                <a:latin typeface="urw-din"/>
              </a:rPr>
              <a:t> </a:t>
            </a:r>
            <a:br>
              <a:rPr lang="en-US" b="0" i="0" dirty="0">
                <a:solidFill>
                  <a:srgbClr val="273239"/>
                </a:solidFill>
                <a:effectLst/>
                <a:latin typeface="urw-din"/>
              </a:rPr>
            </a:br>
            <a:r>
              <a:rPr lang="en-US" b="0" i="0" dirty="0">
                <a:solidFill>
                  <a:srgbClr val="273239"/>
                </a:solidFill>
                <a:effectLst/>
                <a:latin typeface="urw-din"/>
              </a:rPr>
              <a:t>The bank account of a particular bank has no existence if the bank doesn’t exist anymore. </a:t>
            </a:r>
          </a:p>
          <a:p>
            <a:pPr marL="0" indent="0">
              <a:buNone/>
            </a:pPr>
            <a:endParaRPr lang="en-IN" dirty="0"/>
          </a:p>
        </p:txBody>
      </p:sp>
    </p:spTree>
    <p:extLst>
      <p:ext uri="{BB962C8B-B14F-4D97-AF65-F5344CB8AC3E}">
        <p14:creationId xmlns:p14="http://schemas.microsoft.com/office/powerpoint/2010/main" val="42627894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8" y="620688"/>
            <a:ext cx="8424936" cy="5760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10024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2049A327-DC24-4DF0-902C-ABF22108373D}"/>
              </a:ext>
            </a:extLst>
          </p:cNvPr>
          <p:cNvSpPr txBox="1"/>
          <p:nvPr/>
        </p:nvSpPr>
        <p:spPr>
          <a:xfrm>
            <a:off x="1763688" y="476672"/>
            <a:ext cx="4572000" cy="646331"/>
          </a:xfrm>
          <a:prstGeom prst="rect">
            <a:avLst/>
          </a:prstGeom>
          <a:noFill/>
        </p:spPr>
        <p:txBody>
          <a:bodyPr wrap="square">
            <a:spAutoFit/>
          </a:bodyPr>
          <a:lstStyle/>
          <a:p>
            <a:pPr algn="ctr"/>
            <a:r>
              <a:rPr lang="en-IN" sz="3600" b="0" i="0" dirty="0">
                <a:solidFill>
                  <a:srgbClr val="FF0000"/>
                </a:solidFill>
                <a:effectLst/>
                <a:latin typeface="erdana"/>
              </a:rPr>
              <a:t>2. Attribute</a:t>
            </a:r>
          </a:p>
        </p:txBody>
      </p:sp>
      <p:sp>
        <p:nvSpPr>
          <p:cNvPr id="6" name="TextBox 5">
            <a:extLst>
              <a:ext uri="{FF2B5EF4-FFF2-40B4-BE49-F238E27FC236}">
                <a16:creationId xmlns="" xmlns:a16="http://schemas.microsoft.com/office/drawing/2014/main" id="{A1A3D4E2-577E-4F0E-93F4-C72119218331}"/>
              </a:ext>
            </a:extLst>
          </p:cNvPr>
          <p:cNvSpPr txBox="1"/>
          <p:nvPr/>
        </p:nvSpPr>
        <p:spPr>
          <a:xfrm>
            <a:off x="611560" y="1556792"/>
            <a:ext cx="7560840" cy="2123658"/>
          </a:xfrm>
          <a:prstGeom prst="rect">
            <a:avLst/>
          </a:prstGeom>
          <a:noFill/>
        </p:spPr>
        <p:txBody>
          <a:bodyPr wrap="square">
            <a:spAutoFit/>
          </a:bodyPr>
          <a:lstStyle/>
          <a:p>
            <a:pPr algn="just"/>
            <a:r>
              <a:rPr lang="en-US" sz="2400" b="0" i="0" dirty="0">
                <a:solidFill>
                  <a:srgbClr val="333333"/>
                </a:solidFill>
                <a:effectLst/>
                <a:latin typeface="inter-regular"/>
              </a:rPr>
              <a:t>The attribute is used to describe the property of an entity. </a:t>
            </a:r>
            <a:r>
              <a:rPr lang="en-US" sz="2400" b="1" dirty="0"/>
              <a:t>Ellipses </a:t>
            </a:r>
            <a:r>
              <a:rPr lang="en-US" sz="2400" b="0" i="0" dirty="0" smtClean="0">
                <a:solidFill>
                  <a:srgbClr val="333333"/>
                </a:solidFill>
                <a:effectLst/>
                <a:latin typeface="inter-regular"/>
              </a:rPr>
              <a:t> </a:t>
            </a:r>
            <a:r>
              <a:rPr lang="en-US" sz="2400" b="0" i="0" dirty="0">
                <a:solidFill>
                  <a:srgbClr val="333333"/>
                </a:solidFill>
                <a:effectLst/>
                <a:latin typeface="inter-regular"/>
              </a:rPr>
              <a:t>is used to represent an attribute.</a:t>
            </a:r>
          </a:p>
          <a:p>
            <a:pPr algn="just"/>
            <a:r>
              <a:rPr lang="en-US" sz="2400" b="1" i="0" dirty="0">
                <a:solidFill>
                  <a:srgbClr val="333333"/>
                </a:solidFill>
                <a:effectLst/>
                <a:latin typeface="inter-bold"/>
              </a:rPr>
              <a:t>For example,</a:t>
            </a:r>
            <a:r>
              <a:rPr lang="en-US" sz="2400" b="0" i="0" dirty="0">
                <a:solidFill>
                  <a:srgbClr val="333333"/>
                </a:solidFill>
                <a:effectLst/>
                <a:latin typeface="inter-regular"/>
              </a:rPr>
              <a:t> id, age, contact number, name, etc. can be attributes of a student.</a:t>
            </a:r>
          </a:p>
          <a:p>
            <a:r>
              <a:rPr lang="en-US" dirty="0"/>
              <a:t/>
            </a:r>
            <a:br>
              <a:rPr lang="en-US" dirty="0"/>
            </a:br>
            <a:endParaRPr lang="en-IN" dirty="0"/>
          </a:p>
        </p:txBody>
      </p:sp>
      <p:pic>
        <p:nvPicPr>
          <p:cNvPr id="5122" name="Picture 2" descr="Entity Relationship Diagram (ERD) | ER Diagram Tutorial">
            <a:extLst>
              <a:ext uri="{FF2B5EF4-FFF2-40B4-BE49-F238E27FC236}">
                <a16:creationId xmlns="" xmlns:a16="http://schemas.microsoft.com/office/drawing/2014/main" id="{1F755B03-CF9E-4709-88B4-9571121906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501008"/>
            <a:ext cx="3168352" cy="252028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 xmlns:a16="http://schemas.microsoft.com/office/drawing/2014/main" id="{8FF2E5FF-EE4E-454A-839A-D8FB8D5EF853}"/>
              </a:ext>
            </a:extLst>
          </p:cNvPr>
          <p:cNvPicPr>
            <a:picLocks noChangeAspect="1"/>
          </p:cNvPicPr>
          <p:nvPr/>
        </p:nvPicPr>
        <p:blipFill>
          <a:blip r:embed="rId3"/>
          <a:stretch>
            <a:fillRect/>
          </a:stretch>
        </p:blipFill>
        <p:spPr>
          <a:xfrm>
            <a:off x="4860032" y="3501008"/>
            <a:ext cx="3312368" cy="2232248"/>
          </a:xfrm>
          <a:prstGeom prst="rect">
            <a:avLst/>
          </a:prstGeom>
        </p:spPr>
      </p:pic>
    </p:spTree>
    <p:extLst>
      <p:ext uri="{BB962C8B-B14F-4D97-AF65-F5344CB8AC3E}">
        <p14:creationId xmlns:p14="http://schemas.microsoft.com/office/powerpoint/2010/main" val="41086398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3">
            <a:extLst>
              <a:ext uri="{FF2B5EF4-FFF2-40B4-BE49-F238E27FC236}">
                <a16:creationId xmlns="" xmlns:a16="http://schemas.microsoft.com/office/drawing/2014/main" id="{A2044DBA-A9D3-4F2C-855E-79B57B7AA31E}"/>
              </a:ext>
            </a:extLst>
          </p:cNvPr>
          <p:cNvSpPr txBox="1">
            <a:spLocks noChangeArrowheads="1"/>
          </p:cNvSpPr>
          <p:nvPr/>
        </p:nvSpPr>
        <p:spPr bwMode="auto">
          <a:xfrm>
            <a:off x="4211638" y="26035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sz="1800">
              <a:latin typeface="Verdana" panose="020B0604030504040204" pitchFamily="34" charset="0"/>
              <a:cs typeface="Arial" panose="020B0604020202020204" pitchFamily="34" charset="0"/>
            </a:endParaRPr>
          </a:p>
        </p:txBody>
      </p:sp>
      <p:grpSp>
        <p:nvGrpSpPr>
          <p:cNvPr id="5123" name="Group 9">
            <a:extLst>
              <a:ext uri="{FF2B5EF4-FFF2-40B4-BE49-F238E27FC236}">
                <a16:creationId xmlns="" xmlns:a16="http://schemas.microsoft.com/office/drawing/2014/main" id="{59DCAB17-C168-477D-9174-0A626FD1C5DC}"/>
              </a:ext>
            </a:extLst>
          </p:cNvPr>
          <p:cNvGrpSpPr>
            <a:grpSpLocks/>
          </p:cNvGrpSpPr>
          <p:nvPr/>
        </p:nvGrpSpPr>
        <p:grpSpPr bwMode="auto">
          <a:xfrm>
            <a:off x="-3175" y="836613"/>
            <a:ext cx="9112250" cy="6011862"/>
            <a:chOff x="-3400" y="836712"/>
            <a:chExt cx="9111904" cy="6011912"/>
          </a:xfrm>
        </p:grpSpPr>
        <p:sp>
          <p:nvSpPr>
            <p:cNvPr id="5128" name="Date Placeholder 3">
              <a:extLst>
                <a:ext uri="{FF2B5EF4-FFF2-40B4-BE49-F238E27FC236}">
                  <a16:creationId xmlns="" xmlns:a16="http://schemas.microsoft.com/office/drawing/2014/main" id="{09D2E0C9-28F4-4184-B02B-DCC69BD27962}"/>
                </a:ext>
              </a:extLst>
            </p:cNvPr>
            <p:cNvSpPr txBox="1">
              <a:spLocks noChangeArrowheads="1"/>
            </p:cNvSpPr>
            <p:nvPr/>
          </p:nvSpPr>
          <p:spPr bwMode="auto">
            <a:xfrm>
              <a:off x="523429" y="6462861"/>
              <a:ext cx="32226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IN" altLang="en-US" sz="1200" dirty="0">
                  <a:solidFill>
                    <a:srgbClr val="898989"/>
                  </a:solidFill>
                  <a:latin typeface="Times New Roman" panose="02020603050405020304" pitchFamily="18" charset="0"/>
                  <a:cs typeface="Times New Roman" panose="02020603050405020304" pitchFamily="18" charset="0"/>
                </a:rPr>
                <a:t>St. Francis Institute of Technology</a:t>
              </a:r>
            </a:p>
            <a:p>
              <a:pPr eaLnBrk="1" hangingPunct="1"/>
              <a:r>
                <a:rPr lang="en-IN" altLang="en-US" sz="1200" dirty="0">
                  <a:solidFill>
                    <a:srgbClr val="898989"/>
                  </a:solidFill>
                  <a:latin typeface="Times New Roman" panose="02020603050405020304" pitchFamily="18" charset="0"/>
                  <a:cs typeface="Times New Roman" panose="02020603050405020304" pitchFamily="18" charset="0"/>
                </a:rPr>
                <a:t>Department of Computer Engineering</a:t>
              </a:r>
            </a:p>
          </p:txBody>
        </p:sp>
        <p:sp>
          <p:nvSpPr>
            <p:cNvPr id="5129" name="Slide Number Placeholder 5">
              <a:extLst>
                <a:ext uri="{FF2B5EF4-FFF2-40B4-BE49-F238E27FC236}">
                  <a16:creationId xmlns="" xmlns:a16="http://schemas.microsoft.com/office/drawing/2014/main" id="{CB4508B4-6227-4E06-BF60-543FA84B68B5}"/>
                </a:ext>
              </a:extLst>
            </p:cNvPr>
            <p:cNvSpPr txBox="1">
              <a:spLocks noChangeArrowheads="1"/>
            </p:cNvSpPr>
            <p:nvPr/>
          </p:nvSpPr>
          <p:spPr bwMode="auto">
            <a:xfrm>
              <a:off x="8664575" y="6534299"/>
              <a:ext cx="37147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fld id="{0AA57194-F1F6-4689-8F54-3E74F91445DD}" type="slidenum">
                <a:rPr lang="en-IN" altLang="en-US" sz="1200">
                  <a:solidFill>
                    <a:srgbClr val="898989"/>
                  </a:solidFill>
                  <a:latin typeface="Times New Roman" panose="02020603050405020304" pitchFamily="18" charset="0"/>
                  <a:cs typeface="Times New Roman" panose="02020603050405020304" pitchFamily="18" charset="0"/>
                </a:rPr>
                <a:pPr algn="r" eaLnBrk="1" hangingPunct="1"/>
                <a:t>27</a:t>
              </a:fld>
              <a:endParaRPr lang="en-IN" altLang="en-US" sz="1200">
                <a:solidFill>
                  <a:srgbClr val="898989"/>
                </a:solidFill>
                <a:latin typeface="Times New Roman" panose="02020603050405020304" pitchFamily="18" charset="0"/>
                <a:cs typeface="Times New Roman" panose="02020603050405020304" pitchFamily="18" charset="0"/>
              </a:endParaRPr>
            </a:p>
          </p:txBody>
        </p:sp>
        <p:pic>
          <p:nvPicPr>
            <p:cNvPr id="5130" name="Picture 15">
              <a:extLst>
                <a:ext uri="{FF2B5EF4-FFF2-40B4-BE49-F238E27FC236}">
                  <a16:creationId xmlns="" xmlns:a16="http://schemas.microsoft.com/office/drawing/2014/main" id="{681A31B5-7703-4130-BECB-16872229C1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453336"/>
              <a:ext cx="371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a:extLst>
                <a:ext uri="{FF2B5EF4-FFF2-40B4-BE49-F238E27FC236}">
                  <a16:creationId xmlns="" xmlns:a16="http://schemas.microsoft.com/office/drawing/2014/main" id="{0A3A181D-F36B-491F-84E7-DFA7A69E0DDE}"/>
                </a:ext>
              </a:extLst>
            </p:cNvPr>
            <p:cNvCxnSpPr>
              <a:cxnSpLocks/>
            </p:cNvCxnSpPr>
            <p:nvPr/>
          </p:nvCxnSpPr>
          <p:spPr>
            <a:xfrm>
              <a:off x="-225" y="6381895"/>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133" name="Group 15">
              <a:extLst>
                <a:ext uri="{FF2B5EF4-FFF2-40B4-BE49-F238E27FC236}">
                  <a16:creationId xmlns="" xmlns:a16="http://schemas.microsoft.com/office/drawing/2014/main" id="{FE7D4B06-3176-4447-886A-E5F2DA99F793}"/>
                </a:ext>
              </a:extLst>
            </p:cNvPr>
            <p:cNvGrpSpPr>
              <a:grpSpLocks/>
            </p:cNvGrpSpPr>
            <p:nvPr/>
          </p:nvGrpSpPr>
          <p:grpSpPr bwMode="auto">
            <a:xfrm>
              <a:off x="-3400" y="836712"/>
              <a:ext cx="9111904" cy="84458"/>
              <a:chOff x="-3400" y="836712"/>
              <a:chExt cx="9111904" cy="84458"/>
            </a:xfrm>
          </p:grpSpPr>
          <p:cxnSp>
            <p:nvCxnSpPr>
              <p:cNvPr id="17" name="Straight Connector 16">
                <a:extLst>
                  <a:ext uri="{FF2B5EF4-FFF2-40B4-BE49-F238E27FC236}">
                    <a16:creationId xmlns="" xmlns:a16="http://schemas.microsoft.com/office/drawing/2014/main" id="{F1FCDAE2-8378-4B6E-8E6A-1AEFC53FF066}"/>
                  </a:ext>
                </a:extLst>
              </p:cNvPr>
              <p:cNvCxnSpPr>
                <a:cxnSpLocks/>
              </p:cNvCxnSpPr>
              <p:nvPr/>
            </p:nvCxnSpPr>
            <p:spPr>
              <a:xfrm>
                <a:off x="-225" y="836712"/>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 xmlns:a16="http://schemas.microsoft.com/office/drawing/2014/main" id="{544A434E-6AEF-4617-AD00-99E6387DB73E}"/>
                  </a:ext>
                </a:extLst>
              </p:cNvPr>
              <p:cNvSpPr/>
              <p:nvPr/>
            </p:nvSpPr>
            <p:spPr>
              <a:xfrm>
                <a:off x="-3400" y="836712"/>
                <a:ext cx="4575001" cy="8413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a:p>
            </p:txBody>
          </p:sp>
        </p:grpSp>
      </p:grpSp>
      <p:sp>
        <p:nvSpPr>
          <p:cNvPr id="5124" name="Date Placeholder 3">
            <a:extLst>
              <a:ext uri="{FF2B5EF4-FFF2-40B4-BE49-F238E27FC236}">
                <a16:creationId xmlns="" xmlns:a16="http://schemas.microsoft.com/office/drawing/2014/main" id="{76864762-95E0-4F4C-AC76-43A5EA0AA13D}"/>
              </a:ext>
            </a:extLst>
          </p:cNvPr>
          <p:cNvSpPr txBox="1">
            <a:spLocks noChangeArrowheads="1"/>
          </p:cNvSpPr>
          <p:nvPr/>
        </p:nvSpPr>
        <p:spPr bwMode="auto">
          <a:xfrm>
            <a:off x="4211638" y="6454775"/>
            <a:ext cx="1074737"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endParaRPr lang="en-IN" altLang="en-US" sz="1200" dirty="0">
              <a:solidFill>
                <a:srgbClr val="898989"/>
              </a:solidFill>
              <a:latin typeface="Times New Roman" panose="02020603050405020304" pitchFamily="18" charset="0"/>
              <a:cs typeface="Times New Roman" panose="02020603050405020304" pitchFamily="18" charset="0"/>
            </a:endParaRPr>
          </a:p>
        </p:txBody>
      </p:sp>
      <p:sp>
        <p:nvSpPr>
          <p:cNvPr id="5126" name="Rectangle 18">
            <a:extLst>
              <a:ext uri="{FF2B5EF4-FFF2-40B4-BE49-F238E27FC236}">
                <a16:creationId xmlns="" xmlns:a16="http://schemas.microsoft.com/office/drawing/2014/main" id="{FB488572-D181-476C-B85F-B5A8D188951A}"/>
              </a:ext>
            </a:extLst>
          </p:cNvPr>
          <p:cNvSpPr>
            <a:spLocks noChangeArrowheads="1"/>
          </p:cNvSpPr>
          <p:nvPr/>
        </p:nvSpPr>
        <p:spPr bwMode="auto">
          <a:xfrm>
            <a:off x="2495550" y="6350"/>
            <a:ext cx="65405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700">
                <a:solidFill>
                  <a:srgbClr val="898989"/>
                </a:solidFill>
                <a:latin typeface="Times New Roman" panose="02020603050405020304" pitchFamily="18" charset="0"/>
                <a:cs typeface="Times New Roman" panose="02020603050405020304" pitchFamily="18" charset="0"/>
              </a:rPr>
              <a:t>The material in this presentation belongs to St. Francis Institute of Technology and is solely for educational purposes. Distribution and modifications of the content is prohibited.</a:t>
            </a:r>
            <a:endParaRPr lang="en-IN" altLang="en-US" sz="700">
              <a:solidFill>
                <a:srgbClr val="898989"/>
              </a:solidFill>
              <a:latin typeface="Times New Roman" panose="02020603050405020304" pitchFamily="18" charset="0"/>
              <a:cs typeface="Times New Roman" panose="02020603050405020304" pitchFamily="18" charset="0"/>
            </a:endParaRPr>
          </a:p>
        </p:txBody>
      </p:sp>
      <p:sp>
        <p:nvSpPr>
          <p:cNvPr id="19" name="Rectangle 3">
            <a:extLst>
              <a:ext uri="{FF2B5EF4-FFF2-40B4-BE49-F238E27FC236}">
                <a16:creationId xmlns="" xmlns:a16="http://schemas.microsoft.com/office/drawing/2014/main" id="{AE322D19-C8EB-4909-8DBA-9C0D37B48757}"/>
              </a:ext>
            </a:extLst>
          </p:cNvPr>
          <p:cNvSpPr txBox="1">
            <a:spLocks noChangeArrowheads="1"/>
          </p:cNvSpPr>
          <p:nvPr/>
        </p:nvSpPr>
        <p:spPr bwMode="auto">
          <a:xfrm>
            <a:off x="633998" y="973023"/>
            <a:ext cx="7986713" cy="5199073"/>
          </a:xfrm>
          <a:prstGeom prst="rect">
            <a:avLst/>
          </a:prstGeom>
          <a:noFill/>
          <a:ln w="9525">
            <a:noFill/>
            <a:miter lim="800000"/>
            <a:headEnd/>
            <a:tailEnd/>
          </a:ln>
        </p:spPr>
        <p:txBody>
          <a:bodyPr/>
          <a:lstStyle/>
          <a:p>
            <a:pPr algn="just"/>
            <a:r>
              <a:rPr lang="en-US" sz="2400" b="1" dirty="0">
                <a:latin typeface="Source Sans Pro" panose="020B0503030403020204" pitchFamily="34" charset="0"/>
              </a:rPr>
              <a:t>A. </a:t>
            </a:r>
            <a:r>
              <a:rPr lang="en-US" sz="2400" b="1" i="0" dirty="0">
                <a:effectLst/>
                <a:latin typeface="inter-bold"/>
              </a:rPr>
              <a:t>Key Attribute</a:t>
            </a:r>
            <a:endParaRPr lang="en-US" sz="2400" b="0" i="0" dirty="0">
              <a:effectLst/>
              <a:latin typeface="inter-regular"/>
            </a:endParaRPr>
          </a:p>
          <a:p>
            <a:pPr algn="just"/>
            <a:r>
              <a:rPr lang="en-US" sz="2400" b="0" i="0" dirty="0">
                <a:solidFill>
                  <a:srgbClr val="273239"/>
                </a:solidFill>
                <a:effectLst/>
                <a:latin typeface="urw-din"/>
              </a:rPr>
              <a:t>The attribute which </a:t>
            </a:r>
            <a:r>
              <a:rPr lang="en-US" sz="2400" b="1" i="0" dirty="0">
                <a:solidFill>
                  <a:srgbClr val="273239"/>
                </a:solidFill>
                <a:effectLst/>
                <a:latin typeface="urw-din"/>
              </a:rPr>
              <a:t>uniquely identifies each entity</a:t>
            </a:r>
            <a:r>
              <a:rPr lang="en-US" sz="2400" b="0" i="0" dirty="0">
                <a:solidFill>
                  <a:srgbClr val="273239"/>
                </a:solidFill>
                <a:effectLst/>
                <a:latin typeface="urw-din"/>
              </a:rPr>
              <a:t> in the entity set is called key attribute.</a:t>
            </a:r>
          </a:p>
          <a:p>
            <a:pPr algn="just"/>
            <a:r>
              <a:rPr lang="en-US" sz="2400" b="0" i="0" dirty="0">
                <a:solidFill>
                  <a:srgbClr val="273239"/>
                </a:solidFill>
                <a:effectLst/>
                <a:latin typeface="urw-din"/>
              </a:rPr>
              <a:t>For example, </a:t>
            </a:r>
            <a:r>
              <a:rPr lang="en-US" sz="2400" b="0" i="0" dirty="0" err="1">
                <a:solidFill>
                  <a:srgbClr val="273239"/>
                </a:solidFill>
                <a:effectLst/>
                <a:latin typeface="urw-din"/>
              </a:rPr>
              <a:t>Roll_No</a:t>
            </a:r>
            <a:r>
              <a:rPr lang="en-US" sz="2400" b="0" i="0" dirty="0">
                <a:solidFill>
                  <a:srgbClr val="273239"/>
                </a:solidFill>
                <a:effectLst/>
                <a:latin typeface="urw-din"/>
              </a:rPr>
              <a:t> or student ID will be unique for each student. </a:t>
            </a:r>
          </a:p>
          <a:p>
            <a:r>
              <a:rPr lang="en-US" sz="2400" b="0" i="0" dirty="0">
                <a:solidFill>
                  <a:srgbClr val="273239"/>
                </a:solidFill>
                <a:effectLst/>
                <a:latin typeface="urw-din"/>
              </a:rPr>
              <a:t>In ER diagram, key attribute is represented by an oval with underlying lines.</a:t>
            </a:r>
            <a:r>
              <a:rPr lang="en-US" sz="2400" b="1" dirty="0">
                <a:solidFill>
                  <a:srgbClr val="FF0000"/>
                </a:solidFill>
                <a:latin typeface="Source Sans Pro" panose="020B0503030403020204" pitchFamily="34" charset="0"/>
              </a:rPr>
              <a:t/>
            </a:r>
            <a:br>
              <a:rPr lang="en-US" sz="2400" b="1" dirty="0">
                <a:solidFill>
                  <a:srgbClr val="FF0000"/>
                </a:solidFill>
                <a:latin typeface="Source Sans Pro" panose="020B0503030403020204" pitchFamily="34" charset="0"/>
              </a:rPr>
            </a:br>
            <a:endParaRPr lang="en-IN" sz="2400" b="1" dirty="0">
              <a:solidFill>
                <a:srgbClr val="FF0000"/>
              </a:solidFill>
            </a:endParaRPr>
          </a:p>
        </p:txBody>
      </p:sp>
      <p:sp>
        <p:nvSpPr>
          <p:cNvPr id="16" name="Date Placeholder 3">
            <a:extLst>
              <a:ext uri="{FF2B5EF4-FFF2-40B4-BE49-F238E27FC236}">
                <a16:creationId xmlns="" xmlns:a16="http://schemas.microsoft.com/office/drawing/2014/main" id="{0893B3C5-1CF1-4F28-9680-DDFF9980EC8B}"/>
              </a:ext>
            </a:extLst>
          </p:cNvPr>
          <p:cNvSpPr txBox="1">
            <a:spLocks noChangeArrowheads="1"/>
          </p:cNvSpPr>
          <p:nvPr/>
        </p:nvSpPr>
        <p:spPr bwMode="auto">
          <a:xfrm>
            <a:off x="5940152" y="6453190"/>
            <a:ext cx="2613848" cy="358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r>
              <a:rPr lang="en-IN" altLang="en-US" sz="1200" dirty="0">
                <a:solidFill>
                  <a:srgbClr val="898989"/>
                </a:solidFill>
                <a:latin typeface="Times New Roman" panose="02020603050405020304" pitchFamily="18" charset="0"/>
                <a:cs typeface="Times New Roman" panose="02020603050405020304" pitchFamily="18" charset="0"/>
              </a:rPr>
              <a:t>Database Management </a:t>
            </a:r>
            <a:r>
              <a:rPr lang="en-IN" altLang="en-US" sz="1200" dirty="0" smtClean="0">
                <a:solidFill>
                  <a:srgbClr val="898989"/>
                </a:solidFill>
                <a:latin typeface="Times New Roman" panose="02020603050405020304" pitchFamily="18" charset="0"/>
                <a:cs typeface="Times New Roman" panose="02020603050405020304" pitchFamily="18" charset="0"/>
              </a:rPr>
              <a:t>System</a:t>
            </a:r>
            <a:endParaRPr lang="en-IN" altLang="en-US" sz="1200" dirty="0">
              <a:solidFill>
                <a:srgbClr val="898989"/>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 xmlns:a16="http://schemas.microsoft.com/office/drawing/2014/main" id="{115F7B56-8863-47D5-ADFF-B41414343FB8}"/>
              </a:ext>
            </a:extLst>
          </p:cNvPr>
          <p:cNvPicPr>
            <a:picLocks noChangeAspect="1"/>
          </p:cNvPicPr>
          <p:nvPr/>
        </p:nvPicPr>
        <p:blipFill>
          <a:blip r:embed="rId4"/>
          <a:stretch>
            <a:fillRect/>
          </a:stretch>
        </p:blipFill>
        <p:spPr>
          <a:xfrm>
            <a:off x="1970282" y="3933056"/>
            <a:ext cx="2209800" cy="1162050"/>
          </a:xfrm>
          <a:prstGeom prst="rect">
            <a:avLst/>
          </a:prstGeom>
        </p:spPr>
      </p:pic>
    </p:spTree>
    <p:custDataLst>
      <p:tags r:id="rId1"/>
    </p:custDataLst>
    <p:extLst>
      <p:ext uri="{BB962C8B-B14F-4D97-AF65-F5344CB8AC3E}">
        <p14:creationId xmlns:p14="http://schemas.microsoft.com/office/powerpoint/2010/main" val="673306578"/>
      </p:ext>
    </p:extLst>
  </p:cSld>
  <p:clrMapOvr>
    <a:masterClrMapping/>
  </p:clrMapOvr>
  <p:transition advTm="7505"/>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mponents of an ER Diagram - Tutorial And Example">
            <a:extLst>
              <a:ext uri="{FF2B5EF4-FFF2-40B4-BE49-F238E27FC236}">
                <a16:creationId xmlns="" xmlns:a16="http://schemas.microsoft.com/office/drawing/2014/main" id="{C5C951F8-D4A2-4A6B-8A7C-87C2489F2A3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9894" y="1916832"/>
            <a:ext cx="4384593" cy="42484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 xmlns:a16="http://schemas.microsoft.com/office/drawing/2014/main" id="{DFE62502-CCB8-4B2F-BD91-036312C53A78}"/>
              </a:ext>
            </a:extLst>
          </p:cNvPr>
          <p:cNvPicPr>
            <a:picLocks noChangeAspect="1"/>
          </p:cNvPicPr>
          <p:nvPr/>
        </p:nvPicPr>
        <p:blipFill>
          <a:blip r:embed="rId3"/>
          <a:stretch>
            <a:fillRect/>
          </a:stretch>
        </p:blipFill>
        <p:spPr>
          <a:xfrm>
            <a:off x="488252" y="908720"/>
            <a:ext cx="3744416" cy="2664296"/>
          </a:xfrm>
          <a:prstGeom prst="rect">
            <a:avLst/>
          </a:prstGeom>
        </p:spPr>
      </p:pic>
    </p:spTree>
    <p:extLst>
      <p:ext uri="{BB962C8B-B14F-4D97-AF65-F5344CB8AC3E}">
        <p14:creationId xmlns:p14="http://schemas.microsoft.com/office/powerpoint/2010/main" val="32315574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3">
            <a:extLst>
              <a:ext uri="{FF2B5EF4-FFF2-40B4-BE49-F238E27FC236}">
                <a16:creationId xmlns="" xmlns:a16="http://schemas.microsoft.com/office/drawing/2014/main" id="{A2044DBA-A9D3-4F2C-855E-79B57B7AA31E}"/>
              </a:ext>
            </a:extLst>
          </p:cNvPr>
          <p:cNvSpPr txBox="1">
            <a:spLocks noChangeArrowheads="1"/>
          </p:cNvSpPr>
          <p:nvPr/>
        </p:nvSpPr>
        <p:spPr bwMode="auto">
          <a:xfrm>
            <a:off x="4211638" y="26035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sz="1800">
              <a:latin typeface="Verdana" panose="020B0604030504040204" pitchFamily="34" charset="0"/>
              <a:cs typeface="Arial" panose="020B0604020202020204" pitchFamily="34" charset="0"/>
            </a:endParaRPr>
          </a:p>
        </p:txBody>
      </p:sp>
      <p:grpSp>
        <p:nvGrpSpPr>
          <p:cNvPr id="5123" name="Group 9">
            <a:extLst>
              <a:ext uri="{FF2B5EF4-FFF2-40B4-BE49-F238E27FC236}">
                <a16:creationId xmlns="" xmlns:a16="http://schemas.microsoft.com/office/drawing/2014/main" id="{59DCAB17-C168-477D-9174-0A626FD1C5DC}"/>
              </a:ext>
            </a:extLst>
          </p:cNvPr>
          <p:cNvGrpSpPr>
            <a:grpSpLocks/>
          </p:cNvGrpSpPr>
          <p:nvPr/>
        </p:nvGrpSpPr>
        <p:grpSpPr bwMode="auto">
          <a:xfrm>
            <a:off x="-3175" y="836613"/>
            <a:ext cx="9112250" cy="6011862"/>
            <a:chOff x="-3400" y="836712"/>
            <a:chExt cx="9111904" cy="6011912"/>
          </a:xfrm>
        </p:grpSpPr>
        <p:sp>
          <p:nvSpPr>
            <p:cNvPr id="5128" name="Date Placeholder 3">
              <a:extLst>
                <a:ext uri="{FF2B5EF4-FFF2-40B4-BE49-F238E27FC236}">
                  <a16:creationId xmlns="" xmlns:a16="http://schemas.microsoft.com/office/drawing/2014/main" id="{09D2E0C9-28F4-4184-B02B-DCC69BD27962}"/>
                </a:ext>
              </a:extLst>
            </p:cNvPr>
            <p:cNvSpPr txBox="1">
              <a:spLocks noChangeArrowheads="1"/>
            </p:cNvSpPr>
            <p:nvPr/>
          </p:nvSpPr>
          <p:spPr bwMode="auto">
            <a:xfrm>
              <a:off x="523429" y="6462861"/>
              <a:ext cx="32226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IN" altLang="en-US" sz="1200" dirty="0">
                  <a:solidFill>
                    <a:srgbClr val="898989"/>
                  </a:solidFill>
                  <a:latin typeface="Times New Roman" panose="02020603050405020304" pitchFamily="18" charset="0"/>
                  <a:cs typeface="Times New Roman" panose="02020603050405020304" pitchFamily="18" charset="0"/>
                </a:rPr>
                <a:t>St. Francis Institute of Technology</a:t>
              </a:r>
            </a:p>
            <a:p>
              <a:pPr eaLnBrk="1" hangingPunct="1"/>
              <a:r>
                <a:rPr lang="en-IN" altLang="en-US" sz="1200" dirty="0">
                  <a:solidFill>
                    <a:srgbClr val="898989"/>
                  </a:solidFill>
                  <a:latin typeface="Times New Roman" panose="02020603050405020304" pitchFamily="18" charset="0"/>
                  <a:cs typeface="Times New Roman" panose="02020603050405020304" pitchFamily="18" charset="0"/>
                </a:rPr>
                <a:t>Department of Computer Engineering</a:t>
              </a:r>
            </a:p>
          </p:txBody>
        </p:sp>
        <p:sp>
          <p:nvSpPr>
            <p:cNvPr id="5129" name="Slide Number Placeholder 5">
              <a:extLst>
                <a:ext uri="{FF2B5EF4-FFF2-40B4-BE49-F238E27FC236}">
                  <a16:creationId xmlns="" xmlns:a16="http://schemas.microsoft.com/office/drawing/2014/main" id="{CB4508B4-6227-4E06-BF60-543FA84B68B5}"/>
                </a:ext>
              </a:extLst>
            </p:cNvPr>
            <p:cNvSpPr txBox="1">
              <a:spLocks noChangeArrowheads="1"/>
            </p:cNvSpPr>
            <p:nvPr/>
          </p:nvSpPr>
          <p:spPr bwMode="auto">
            <a:xfrm>
              <a:off x="8664575" y="6534299"/>
              <a:ext cx="37147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fld id="{0AA57194-F1F6-4689-8F54-3E74F91445DD}" type="slidenum">
                <a:rPr lang="en-IN" altLang="en-US" sz="1200">
                  <a:solidFill>
                    <a:srgbClr val="898989"/>
                  </a:solidFill>
                  <a:latin typeface="Times New Roman" panose="02020603050405020304" pitchFamily="18" charset="0"/>
                  <a:cs typeface="Times New Roman" panose="02020603050405020304" pitchFamily="18" charset="0"/>
                </a:rPr>
                <a:pPr algn="r" eaLnBrk="1" hangingPunct="1"/>
                <a:t>29</a:t>
              </a:fld>
              <a:endParaRPr lang="en-IN" altLang="en-US" sz="1200">
                <a:solidFill>
                  <a:srgbClr val="898989"/>
                </a:solidFill>
                <a:latin typeface="Times New Roman" panose="02020603050405020304" pitchFamily="18" charset="0"/>
                <a:cs typeface="Times New Roman" panose="02020603050405020304" pitchFamily="18" charset="0"/>
              </a:endParaRPr>
            </a:p>
          </p:txBody>
        </p:sp>
        <p:pic>
          <p:nvPicPr>
            <p:cNvPr id="5130" name="Picture 15">
              <a:extLst>
                <a:ext uri="{FF2B5EF4-FFF2-40B4-BE49-F238E27FC236}">
                  <a16:creationId xmlns="" xmlns:a16="http://schemas.microsoft.com/office/drawing/2014/main" id="{681A31B5-7703-4130-BECB-16872229C1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453336"/>
              <a:ext cx="371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a:extLst>
                <a:ext uri="{FF2B5EF4-FFF2-40B4-BE49-F238E27FC236}">
                  <a16:creationId xmlns="" xmlns:a16="http://schemas.microsoft.com/office/drawing/2014/main" id="{0A3A181D-F36B-491F-84E7-DFA7A69E0DDE}"/>
                </a:ext>
              </a:extLst>
            </p:cNvPr>
            <p:cNvCxnSpPr>
              <a:cxnSpLocks/>
            </p:cNvCxnSpPr>
            <p:nvPr/>
          </p:nvCxnSpPr>
          <p:spPr>
            <a:xfrm>
              <a:off x="-225" y="6381895"/>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133" name="Group 15">
              <a:extLst>
                <a:ext uri="{FF2B5EF4-FFF2-40B4-BE49-F238E27FC236}">
                  <a16:creationId xmlns="" xmlns:a16="http://schemas.microsoft.com/office/drawing/2014/main" id="{FE7D4B06-3176-4447-886A-E5F2DA99F793}"/>
                </a:ext>
              </a:extLst>
            </p:cNvPr>
            <p:cNvGrpSpPr>
              <a:grpSpLocks/>
            </p:cNvGrpSpPr>
            <p:nvPr/>
          </p:nvGrpSpPr>
          <p:grpSpPr bwMode="auto">
            <a:xfrm>
              <a:off x="-3400" y="836712"/>
              <a:ext cx="9111904" cy="84458"/>
              <a:chOff x="-3400" y="836712"/>
              <a:chExt cx="9111904" cy="84458"/>
            </a:xfrm>
          </p:grpSpPr>
          <p:cxnSp>
            <p:nvCxnSpPr>
              <p:cNvPr id="17" name="Straight Connector 16">
                <a:extLst>
                  <a:ext uri="{FF2B5EF4-FFF2-40B4-BE49-F238E27FC236}">
                    <a16:creationId xmlns="" xmlns:a16="http://schemas.microsoft.com/office/drawing/2014/main" id="{F1FCDAE2-8378-4B6E-8E6A-1AEFC53FF066}"/>
                  </a:ext>
                </a:extLst>
              </p:cNvPr>
              <p:cNvCxnSpPr>
                <a:cxnSpLocks/>
              </p:cNvCxnSpPr>
              <p:nvPr/>
            </p:nvCxnSpPr>
            <p:spPr>
              <a:xfrm>
                <a:off x="-225" y="836712"/>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 xmlns:a16="http://schemas.microsoft.com/office/drawing/2014/main" id="{544A434E-6AEF-4617-AD00-99E6387DB73E}"/>
                  </a:ext>
                </a:extLst>
              </p:cNvPr>
              <p:cNvSpPr/>
              <p:nvPr/>
            </p:nvSpPr>
            <p:spPr>
              <a:xfrm>
                <a:off x="-3400" y="836712"/>
                <a:ext cx="4575001" cy="8413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a:p>
            </p:txBody>
          </p:sp>
        </p:grpSp>
      </p:grpSp>
      <p:sp>
        <p:nvSpPr>
          <p:cNvPr id="5124" name="Date Placeholder 3">
            <a:extLst>
              <a:ext uri="{FF2B5EF4-FFF2-40B4-BE49-F238E27FC236}">
                <a16:creationId xmlns="" xmlns:a16="http://schemas.microsoft.com/office/drawing/2014/main" id="{76864762-95E0-4F4C-AC76-43A5EA0AA13D}"/>
              </a:ext>
            </a:extLst>
          </p:cNvPr>
          <p:cNvSpPr txBox="1">
            <a:spLocks noChangeArrowheads="1"/>
          </p:cNvSpPr>
          <p:nvPr/>
        </p:nvSpPr>
        <p:spPr bwMode="auto">
          <a:xfrm>
            <a:off x="4211638" y="6454775"/>
            <a:ext cx="1074737"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endParaRPr lang="en-IN" altLang="en-US" sz="1200" dirty="0">
              <a:solidFill>
                <a:srgbClr val="898989"/>
              </a:solidFill>
              <a:latin typeface="Times New Roman" panose="02020603050405020304" pitchFamily="18" charset="0"/>
              <a:cs typeface="Times New Roman" panose="02020603050405020304" pitchFamily="18" charset="0"/>
            </a:endParaRPr>
          </a:p>
        </p:txBody>
      </p:sp>
      <p:sp>
        <p:nvSpPr>
          <p:cNvPr id="5126" name="Rectangle 18">
            <a:extLst>
              <a:ext uri="{FF2B5EF4-FFF2-40B4-BE49-F238E27FC236}">
                <a16:creationId xmlns="" xmlns:a16="http://schemas.microsoft.com/office/drawing/2014/main" id="{FB488572-D181-476C-B85F-B5A8D188951A}"/>
              </a:ext>
            </a:extLst>
          </p:cNvPr>
          <p:cNvSpPr>
            <a:spLocks noChangeArrowheads="1"/>
          </p:cNvSpPr>
          <p:nvPr/>
        </p:nvSpPr>
        <p:spPr bwMode="auto">
          <a:xfrm>
            <a:off x="2495550" y="6350"/>
            <a:ext cx="65405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700">
                <a:solidFill>
                  <a:srgbClr val="898989"/>
                </a:solidFill>
                <a:latin typeface="Times New Roman" panose="02020603050405020304" pitchFamily="18" charset="0"/>
                <a:cs typeface="Times New Roman" panose="02020603050405020304" pitchFamily="18" charset="0"/>
              </a:rPr>
              <a:t>The material in this presentation belongs to St. Francis Institute of Technology and is solely for educational purposes. Distribution and modifications of the content is prohibited.</a:t>
            </a:r>
            <a:endParaRPr lang="en-IN" altLang="en-US" sz="700">
              <a:solidFill>
                <a:srgbClr val="898989"/>
              </a:solidFill>
              <a:latin typeface="Times New Roman" panose="02020603050405020304" pitchFamily="18" charset="0"/>
              <a:cs typeface="Times New Roman" panose="02020603050405020304" pitchFamily="18" charset="0"/>
            </a:endParaRPr>
          </a:p>
        </p:txBody>
      </p:sp>
      <p:sp>
        <p:nvSpPr>
          <p:cNvPr id="19" name="Rectangle 3">
            <a:extLst>
              <a:ext uri="{FF2B5EF4-FFF2-40B4-BE49-F238E27FC236}">
                <a16:creationId xmlns="" xmlns:a16="http://schemas.microsoft.com/office/drawing/2014/main" id="{AE322D19-C8EB-4909-8DBA-9C0D37B48757}"/>
              </a:ext>
            </a:extLst>
          </p:cNvPr>
          <p:cNvSpPr txBox="1">
            <a:spLocks noChangeArrowheads="1"/>
          </p:cNvSpPr>
          <p:nvPr/>
        </p:nvSpPr>
        <p:spPr bwMode="auto">
          <a:xfrm>
            <a:off x="633998" y="973023"/>
            <a:ext cx="7986713" cy="5199073"/>
          </a:xfrm>
          <a:prstGeom prst="rect">
            <a:avLst/>
          </a:prstGeom>
          <a:noFill/>
          <a:ln w="9525">
            <a:noFill/>
            <a:miter lim="800000"/>
            <a:headEnd/>
            <a:tailEnd/>
          </a:ln>
        </p:spPr>
        <p:txBody>
          <a:bodyPr/>
          <a:lstStyle/>
          <a:p>
            <a:pPr algn="ctr">
              <a:spcBef>
                <a:spcPct val="20000"/>
              </a:spcBef>
              <a:buClr>
                <a:srgbClr val="002060"/>
              </a:buClr>
              <a:buSzPct val="70000"/>
            </a:pPr>
            <a:endParaRPr lang="en-US" sz="3200" b="1" dirty="0">
              <a:solidFill>
                <a:srgbClr val="FF0000"/>
              </a:solidFill>
              <a:latin typeface="Source Sans Pro" panose="020B0503030403020204" pitchFamily="34" charset="0"/>
            </a:endParaRPr>
          </a:p>
          <a:p>
            <a:pPr algn="just"/>
            <a:r>
              <a:rPr lang="en-US" sz="2400" b="1" i="0" dirty="0">
                <a:solidFill>
                  <a:srgbClr val="333333"/>
                </a:solidFill>
                <a:effectLst/>
                <a:latin typeface="inter-bold"/>
              </a:rPr>
              <a:t>b. Composite Attribute</a:t>
            </a:r>
            <a:endParaRPr lang="en-US" sz="2400" b="0" i="0" dirty="0">
              <a:solidFill>
                <a:srgbClr val="333333"/>
              </a:solidFill>
              <a:effectLst/>
              <a:latin typeface="inter-regular"/>
            </a:endParaRPr>
          </a:p>
          <a:p>
            <a:pPr algn="just"/>
            <a:r>
              <a:rPr lang="en-US" sz="2400" b="0" i="0" dirty="0">
                <a:solidFill>
                  <a:srgbClr val="333333"/>
                </a:solidFill>
                <a:effectLst/>
                <a:latin typeface="inter-regular"/>
              </a:rPr>
              <a:t>An attribute that composed of many other attributes is known as a composite attribute. The composite attribute is represented by an ellipse, and those ellipses are connected with an ellipse.</a:t>
            </a:r>
          </a:p>
          <a:p>
            <a:pPr algn="just"/>
            <a:r>
              <a:rPr lang="en-US" sz="2400" b="0" i="0" dirty="0">
                <a:solidFill>
                  <a:srgbClr val="273239"/>
                </a:solidFill>
                <a:effectLst/>
                <a:latin typeface="urw-din"/>
              </a:rPr>
              <a:t>For example, Address attribute of student Entity type consists of Street, City, State, and Country.</a:t>
            </a:r>
            <a:endParaRPr lang="en-US" sz="2400" b="0" i="0" dirty="0">
              <a:solidFill>
                <a:srgbClr val="333333"/>
              </a:solidFill>
              <a:effectLst/>
              <a:latin typeface="inter-regular"/>
            </a:endParaRPr>
          </a:p>
          <a:p>
            <a:r>
              <a:rPr lang="en-US" sz="2400" dirty="0"/>
              <a:t/>
            </a:r>
            <a:br>
              <a:rPr lang="en-US" sz="2400" dirty="0"/>
            </a:br>
            <a:r>
              <a:rPr lang="en-US" sz="2400" b="1" dirty="0">
                <a:solidFill>
                  <a:srgbClr val="FF0000"/>
                </a:solidFill>
                <a:latin typeface="Source Sans Pro" panose="020B0503030403020204" pitchFamily="34" charset="0"/>
              </a:rPr>
              <a:t/>
            </a:r>
            <a:br>
              <a:rPr lang="en-US" sz="2400" b="1" dirty="0">
                <a:solidFill>
                  <a:srgbClr val="FF0000"/>
                </a:solidFill>
                <a:latin typeface="Source Sans Pro" panose="020B0503030403020204" pitchFamily="34" charset="0"/>
              </a:rPr>
            </a:br>
            <a:endParaRPr lang="en-IN" sz="2400" b="1" dirty="0">
              <a:solidFill>
                <a:srgbClr val="FF0000"/>
              </a:solidFill>
            </a:endParaRPr>
          </a:p>
        </p:txBody>
      </p:sp>
      <p:sp>
        <p:nvSpPr>
          <p:cNvPr id="16" name="Date Placeholder 3">
            <a:extLst>
              <a:ext uri="{FF2B5EF4-FFF2-40B4-BE49-F238E27FC236}">
                <a16:creationId xmlns="" xmlns:a16="http://schemas.microsoft.com/office/drawing/2014/main" id="{0893B3C5-1CF1-4F28-9680-DDFF9980EC8B}"/>
              </a:ext>
            </a:extLst>
          </p:cNvPr>
          <p:cNvSpPr txBox="1">
            <a:spLocks noChangeArrowheads="1"/>
          </p:cNvSpPr>
          <p:nvPr/>
        </p:nvSpPr>
        <p:spPr bwMode="auto">
          <a:xfrm>
            <a:off x="5940152" y="6453190"/>
            <a:ext cx="2613848" cy="358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r>
              <a:rPr lang="en-IN" altLang="en-US" sz="1200" dirty="0">
                <a:solidFill>
                  <a:srgbClr val="898989"/>
                </a:solidFill>
                <a:latin typeface="Times New Roman" panose="02020603050405020304" pitchFamily="18" charset="0"/>
                <a:cs typeface="Times New Roman" panose="02020603050405020304" pitchFamily="18" charset="0"/>
              </a:rPr>
              <a:t>Database Management </a:t>
            </a:r>
            <a:r>
              <a:rPr lang="en-IN" altLang="en-US" sz="1200" dirty="0" smtClean="0">
                <a:solidFill>
                  <a:srgbClr val="898989"/>
                </a:solidFill>
                <a:latin typeface="Times New Roman" panose="02020603050405020304" pitchFamily="18" charset="0"/>
                <a:cs typeface="Times New Roman" panose="02020603050405020304" pitchFamily="18" charset="0"/>
              </a:rPr>
              <a:t>System</a:t>
            </a:r>
            <a:endParaRPr lang="en-IN" altLang="en-US" sz="1200" dirty="0">
              <a:solidFill>
                <a:srgbClr val="898989"/>
              </a:solidFill>
              <a:latin typeface="Times New Roman" panose="02020603050405020304" pitchFamily="18" charset="0"/>
              <a:cs typeface="Times New Roman" panose="02020603050405020304" pitchFamily="18" charset="0"/>
            </a:endParaRPr>
          </a:p>
        </p:txBody>
      </p:sp>
      <p:pic>
        <p:nvPicPr>
          <p:cNvPr id="20" name="Picture 2" descr="Lightbox">
            <a:extLst>
              <a:ext uri="{FF2B5EF4-FFF2-40B4-BE49-F238E27FC236}">
                <a16:creationId xmlns="" xmlns:a16="http://schemas.microsoft.com/office/drawing/2014/main" id="{A2EB2130-0829-4A28-A51C-D4385AC378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640" y="4221088"/>
            <a:ext cx="5040560" cy="180029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624481187"/>
      </p:ext>
    </p:extLst>
  </p:cSld>
  <p:clrMapOvr>
    <a:masterClrMapping/>
  </p:clrMapOvr>
  <p:transition advTm="7505"/>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3">
            <a:extLst>
              <a:ext uri="{FF2B5EF4-FFF2-40B4-BE49-F238E27FC236}">
                <a16:creationId xmlns="" xmlns:a16="http://schemas.microsoft.com/office/drawing/2014/main" id="{A2044DBA-A9D3-4F2C-855E-79B57B7AA31E}"/>
              </a:ext>
            </a:extLst>
          </p:cNvPr>
          <p:cNvSpPr txBox="1">
            <a:spLocks noChangeArrowheads="1"/>
          </p:cNvSpPr>
          <p:nvPr/>
        </p:nvSpPr>
        <p:spPr bwMode="auto">
          <a:xfrm>
            <a:off x="4211638" y="26035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sz="1800">
              <a:latin typeface="Verdana" panose="020B0604030504040204" pitchFamily="34" charset="0"/>
              <a:cs typeface="Arial" panose="020B0604020202020204" pitchFamily="34" charset="0"/>
            </a:endParaRPr>
          </a:p>
        </p:txBody>
      </p:sp>
      <p:grpSp>
        <p:nvGrpSpPr>
          <p:cNvPr id="5123" name="Group 9">
            <a:extLst>
              <a:ext uri="{FF2B5EF4-FFF2-40B4-BE49-F238E27FC236}">
                <a16:creationId xmlns="" xmlns:a16="http://schemas.microsoft.com/office/drawing/2014/main" id="{59DCAB17-C168-477D-9174-0A626FD1C5DC}"/>
              </a:ext>
            </a:extLst>
          </p:cNvPr>
          <p:cNvGrpSpPr>
            <a:grpSpLocks/>
          </p:cNvGrpSpPr>
          <p:nvPr/>
        </p:nvGrpSpPr>
        <p:grpSpPr bwMode="auto">
          <a:xfrm>
            <a:off x="-3175" y="836613"/>
            <a:ext cx="9112250" cy="6011862"/>
            <a:chOff x="-3400" y="836712"/>
            <a:chExt cx="9111904" cy="6011912"/>
          </a:xfrm>
        </p:grpSpPr>
        <p:sp>
          <p:nvSpPr>
            <p:cNvPr id="5129" name="Slide Number Placeholder 5">
              <a:extLst>
                <a:ext uri="{FF2B5EF4-FFF2-40B4-BE49-F238E27FC236}">
                  <a16:creationId xmlns="" xmlns:a16="http://schemas.microsoft.com/office/drawing/2014/main" id="{CB4508B4-6227-4E06-BF60-543FA84B68B5}"/>
                </a:ext>
              </a:extLst>
            </p:cNvPr>
            <p:cNvSpPr txBox="1">
              <a:spLocks noChangeArrowheads="1"/>
            </p:cNvSpPr>
            <p:nvPr/>
          </p:nvSpPr>
          <p:spPr bwMode="auto">
            <a:xfrm>
              <a:off x="8664575" y="6534299"/>
              <a:ext cx="37147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fld id="{0AA57194-F1F6-4689-8F54-3E74F91445DD}" type="slidenum">
                <a:rPr lang="en-IN" altLang="en-US" sz="1200">
                  <a:solidFill>
                    <a:srgbClr val="898989"/>
                  </a:solidFill>
                  <a:latin typeface="Times New Roman" panose="02020603050405020304" pitchFamily="18" charset="0"/>
                  <a:cs typeface="Times New Roman" panose="02020603050405020304" pitchFamily="18" charset="0"/>
                </a:rPr>
                <a:pPr algn="r" eaLnBrk="1" hangingPunct="1"/>
                <a:t>3</a:t>
              </a:fld>
              <a:endParaRPr lang="en-IN" altLang="en-US" sz="1200">
                <a:solidFill>
                  <a:srgbClr val="898989"/>
                </a:solidFill>
                <a:latin typeface="Times New Roman" panose="02020603050405020304" pitchFamily="18" charset="0"/>
                <a:cs typeface="Times New Roman" panose="02020603050405020304" pitchFamily="18" charset="0"/>
              </a:endParaRPr>
            </a:p>
          </p:txBody>
        </p:sp>
        <p:pic>
          <p:nvPicPr>
            <p:cNvPr id="5130" name="Picture 15">
              <a:extLst>
                <a:ext uri="{FF2B5EF4-FFF2-40B4-BE49-F238E27FC236}">
                  <a16:creationId xmlns="" xmlns:a16="http://schemas.microsoft.com/office/drawing/2014/main" id="{681A31B5-7703-4130-BECB-16872229C1D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6453336"/>
              <a:ext cx="371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a:extLst>
                <a:ext uri="{FF2B5EF4-FFF2-40B4-BE49-F238E27FC236}">
                  <a16:creationId xmlns="" xmlns:a16="http://schemas.microsoft.com/office/drawing/2014/main" id="{0A3A181D-F36B-491F-84E7-DFA7A69E0DDE}"/>
                </a:ext>
              </a:extLst>
            </p:cNvPr>
            <p:cNvCxnSpPr>
              <a:cxnSpLocks/>
            </p:cNvCxnSpPr>
            <p:nvPr/>
          </p:nvCxnSpPr>
          <p:spPr>
            <a:xfrm>
              <a:off x="-225" y="6381895"/>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133" name="Group 15">
              <a:extLst>
                <a:ext uri="{FF2B5EF4-FFF2-40B4-BE49-F238E27FC236}">
                  <a16:creationId xmlns="" xmlns:a16="http://schemas.microsoft.com/office/drawing/2014/main" id="{FE7D4B06-3176-4447-886A-E5F2DA99F793}"/>
                </a:ext>
              </a:extLst>
            </p:cNvPr>
            <p:cNvGrpSpPr>
              <a:grpSpLocks/>
            </p:cNvGrpSpPr>
            <p:nvPr/>
          </p:nvGrpSpPr>
          <p:grpSpPr bwMode="auto">
            <a:xfrm>
              <a:off x="-3400" y="836712"/>
              <a:ext cx="9111904" cy="84458"/>
              <a:chOff x="-3400" y="836712"/>
              <a:chExt cx="9111904" cy="84458"/>
            </a:xfrm>
          </p:grpSpPr>
          <p:cxnSp>
            <p:nvCxnSpPr>
              <p:cNvPr id="17" name="Straight Connector 16">
                <a:extLst>
                  <a:ext uri="{FF2B5EF4-FFF2-40B4-BE49-F238E27FC236}">
                    <a16:creationId xmlns="" xmlns:a16="http://schemas.microsoft.com/office/drawing/2014/main" id="{F1FCDAE2-8378-4B6E-8E6A-1AEFC53FF066}"/>
                  </a:ext>
                </a:extLst>
              </p:cNvPr>
              <p:cNvCxnSpPr>
                <a:cxnSpLocks/>
              </p:cNvCxnSpPr>
              <p:nvPr/>
            </p:nvCxnSpPr>
            <p:spPr>
              <a:xfrm>
                <a:off x="-225" y="836712"/>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 xmlns:a16="http://schemas.microsoft.com/office/drawing/2014/main" id="{544A434E-6AEF-4617-AD00-99E6387DB73E}"/>
                  </a:ext>
                </a:extLst>
              </p:cNvPr>
              <p:cNvSpPr/>
              <p:nvPr/>
            </p:nvSpPr>
            <p:spPr>
              <a:xfrm>
                <a:off x="-3400" y="836712"/>
                <a:ext cx="4575001" cy="8413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a:p>
            </p:txBody>
          </p:sp>
        </p:grpSp>
      </p:grpSp>
      <p:sp>
        <p:nvSpPr>
          <p:cNvPr id="5124" name="Date Placeholder 3">
            <a:extLst>
              <a:ext uri="{FF2B5EF4-FFF2-40B4-BE49-F238E27FC236}">
                <a16:creationId xmlns="" xmlns:a16="http://schemas.microsoft.com/office/drawing/2014/main" id="{76864762-95E0-4F4C-AC76-43A5EA0AA13D}"/>
              </a:ext>
            </a:extLst>
          </p:cNvPr>
          <p:cNvSpPr txBox="1">
            <a:spLocks noChangeArrowheads="1"/>
          </p:cNvSpPr>
          <p:nvPr/>
        </p:nvSpPr>
        <p:spPr bwMode="auto">
          <a:xfrm>
            <a:off x="4211638" y="6454775"/>
            <a:ext cx="1074737"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endParaRPr lang="en-IN" altLang="en-US" sz="1200" dirty="0">
              <a:solidFill>
                <a:srgbClr val="898989"/>
              </a:solidFill>
              <a:latin typeface="Times New Roman" panose="02020603050405020304" pitchFamily="18" charset="0"/>
              <a:cs typeface="Times New Roman" panose="02020603050405020304" pitchFamily="18" charset="0"/>
            </a:endParaRPr>
          </a:p>
        </p:txBody>
      </p:sp>
      <p:sp>
        <p:nvSpPr>
          <p:cNvPr id="5125" name="Title 3">
            <a:extLst>
              <a:ext uri="{FF2B5EF4-FFF2-40B4-BE49-F238E27FC236}">
                <a16:creationId xmlns="" xmlns:a16="http://schemas.microsoft.com/office/drawing/2014/main" id="{63DC6C78-C88B-4B18-A3E5-4B7BA2F168A0}"/>
              </a:ext>
            </a:extLst>
          </p:cNvPr>
          <p:cNvSpPr>
            <a:spLocks noGrp="1" noChangeArrowheads="1"/>
          </p:cNvSpPr>
          <p:nvPr>
            <p:ph type="title"/>
          </p:nvPr>
        </p:nvSpPr>
        <p:spPr>
          <a:xfrm>
            <a:off x="666750" y="281087"/>
            <a:ext cx="7886700" cy="555625"/>
          </a:xfrm>
        </p:spPr>
        <p:txBody>
          <a:bodyPr/>
          <a:lstStyle/>
          <a:p>
            <a:pPr eaLnBrk="1" hangingPunct="1"/>
            <a:r>
              <a:rPr lang="en-US" altLang="en-US" sz="2800" dirty="0" smtClean="0">
                <a:solidFill>
                  <a:schemeClr val="tx2"/>
                </a:solidFill>
                <a:latin typeface="Verdana" panose="020B0604030504040204" pitchFamily="34" charset="0"/>
                <a:ea typeface="+mn-ea"/>
                <a:cs typeface="Arial" panose="020B0604020202020204" pitchFamily="34" charset="0"/>
              </a:rPr>
              <a:t>Module 2</a:t>
            </a:r>
            <a:endParaRPr lang="en-IN" altLang="en-US" sz="2800" dirty="0">
              <a:solidFill>
                <a:schemeClr val="tx2"/>
              </a:solidFill>
              <a:latin typeface="Verdana" panose="020B0604030504040204" pitchFamily="34" charset="0"/>
              <a:ea typeface="+mn-ea"/>
              <a:cs typeface="Arial" panose="020B0604020202020204" pitchFamily="34" charset="0"/>
            </a:endParaRPr>
          </a:p>
        </p:txBody>
      </p:sp>
      <p:sp>
        <p:nvSpPr>
          <p:cNvPr id="5126" name="Rectangle 18">
            <a:extLst>
              <a:ext uri="{FF2B5EF4-FFF2-40B4-BE49-F238E27FC236}">
                <a16:creationId xmlns="" xmlns:a16="http://schemas.microsoft.com/office/drawing/2014/main" id="{FB488572-D181-476C-B85F-B5A8D188951A}"/>
              </a:ext>
            </a:extLst>
          </p:cNvPr>
          <p:cNvSpPr>
            <a:spLocks noChangeArrowheads="1"/>
          </p:cNvSpPr>
          <p:nvPr/>
        </p:nvSpPr>
        <p:spPr bwMode="auto">
          <a:xfrm>
            <a:off x="2495550" y="6350"/>
            <a:ext cx="65405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700">
                <a:solidFill>
                  <a:srgbClr val="898989"/>
                </a:solidFill>
                <a:latin typeface="Times New Roman" panose="02020603050405020304" pitchFamily="18" charset="0"/>
                <a:cs typeface="Times New Roman" panose="02020603050405020304" pitchFamily="18" charset="0"/>
              </a:rPr>
              <a:t>The material in this presentation belongs to St. Francis Institute of Technology and is solely for educational purposes. Distribution and modifications of the content is prohibited.</a:t>
            </a:r>
            <a:endParaRPr lang="en-IN" altLang="en-US" sz="700">
              <a:solidFill>
                <a:srgbClr val="898989"/>
              </a:solidFill>
              <a:latin typeface="Times New Roman" panose="02020603050405020304" pitchFamily="18" charset="0"/>
              <a:cs typeface="Times New Roman" panose="02020603050405020304" pitchFamily="18" charset="0"/>
            </a:endParaRPr>
          </a:p>
        </p:txBody>
      </p:sp>
      <p:sp>
        <p:nvSpPr>
          <p:cNvPr id="20" name="Date Placeholder 3">
            <a:extLst>
              <a:ext uri="{FF2B5EF4-FFF2-40B4-BE49-F238E27FC236}">
                <a16:creationId xmlns="" xmlns:a16="http://schemas.microsoft.com/office/drawing/2014/main" id="{7F1BCB50-20A1-4531-B66B-EC8B3216241D}"/>
              </a:ext>
            </a:extLst>
          </p:cNvPr>
          <p:cNvSpPr txBox="1">
            <a:spLocks noChangeArrowheads="1"/>
          </p:cNvSpPr>
          <p:nvPr/>
        </p:nvSpPr>
        <p:spPr bwMode="auto">
          <a:xfrm>
            <a:off x="5940152" y="6453190"/>
            <a:ext cx="2613848" cy="358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r>
              <a:rPr lang="en-IN" altLang="en-US" sz="1200" dirty="0">
                <a:solidFill>
                  <a:srgbClr val="898989"/>
                </a:solidFill>
                <a:latin typeface="Times New Roman" panose="02020603050405020304" pitchFamily="18" charset="0"/>
                <a:cs typeface="Times New Roman" panose="02020603050405020304" pitchFamily="18" charset="0"/>
              </a:rPr>
              <a:t>Database Management </a:t>
            </a:r>
            <a:r>
              <a:rPr lang="en-IN" altLang="en-US" sz="1200" dirty="0" smtClean="0">
                <a:solidFill>
                  <a:srgbClr val="898989"/>
                </a:solidFill>
                <a:latin typeface="Times New Roman" panose="02020603050405020304" pitchFamily="18" charset="0"/>
                <a:cs typeface="Times New Roman" panose="02020603050405020304" pitchFamily="18" charset="0"/>
              </a:rPr>
              <a:t>System</a:t>
            </a:r>
            <a:endParaRPr lang="en-IN" altLang="en-US" sz="1200" dirty="0">
              <a:solidFill>
                <a:srgbClr val="898989"/>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 xmlns:a16="http://schemas.microsoft.com/office/drawing/2014/main" id="{35CA15E2-E3D0-4012-99FC-B6FD882C92F9}"/>
              </a:ext>
            </a:extLst>
          </p:cNvPr>
          <p:cNvSpPr txBox="1"/>
          <p:nvPr/>
        </p:nvSpPr>
        <p:spPr>
          <a:xfrm>
            <a:off x="-3175" y="1772816"/>
            <a:ext cx="8823647" cy="646331"/>
          </a:xfrm>
          <a:prstGeom prst="rect">
            <a:avLst/>
          </a:prstGeom>
          <a:noFill/>
        </p:spPr>
        <p:txBody>
          <a:bodyPr wrap="square">
            <a:spAutoFit/>
          </a:bodyPr>
          <a:lstStyle/>
          <a:p>
            <a:pPr marL="0" indent="0" algn="ctr">
              <a:buNone/>
            </a:pPr>
            <a:r>
              <a:rPr lang="en-US" sz="3600" b="1" dirty="0">
                <a:solidFill>
                  <a:srgbClr val="FF0000"/>
                </a:solidFill>
              </a:rPr>
              <a:t>Entity–Relationship Data Model</a:t>
            </a:r>
            <a:endParaRPr lang="en-IN" sz="3600" dirty="0">
              <a:solidFill>
                <a:srgbClr val="FF0000"/>
              </a:solidFill>
              <a:latin typeface="+mn-lt"/>
              <a:cs typeface="Arial" panose="020B0604020202020204" pitchFamily="34" charset="0"/>
            </a:endParaRPr>
          </a:p>
        </p:txBody>
      </p:sp>
      <p:sp>
        <p:nvSpPr>
          <p:cNvPr id="21" name="Date Placeholder 3">
            <a:extLst>
              <a:ext uri="{FF2B5EF4-FFF2-40B4-BE49-F238E27FC236}">
                <a16:creationId xmlns="" xmlns:a16="http://schemas.microsoft.com/office/drawing/2014/main" id="{AD970904-C020-4DA8-8296-625C5D629ED3}"/>
              </a:ext>
            </a:extLst>
          </p:cNvPr>
          <p:cNvSpPr txBox="1">
            <a:spLocks noChangeArrowheads="1"/>
          </p:cNvSpPr>
          <p:nvPr/>
        </p:nvSpPr>
        <p:spPr bwMode="auto">
          <a:xfrm>
            <a:off x="523674" y="6462715"/>
            <a:ext cx="3222747" cy="327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IN" altLang="en-US" sz="1200" dirty="0">
                <a:solidFill>
                  <a:srgbClr val="898989"/>
                </a:solidFill>
                <a:latin typeface="Times New Roman" panose="02020603050405020304" pitchFamily="18" charset="0"/>
                <a:cs typeface="Times New Roman" panose="02020603050405020304" pitchFamily="18" charset="0"/>
              </a:rPr>
              <a:t>St. Francis Institute of Technology</a:t>
            </a:r>
          </a:p>
          <a:p>
            <a:pPr eaLnBrk="1" hangingPunct="1"/>
            <a:r>
              <a:rPr lang="en-IN" altLang="en-US" sz="1200" dirty="0">
                <a:solidFill>
                  <a:srgbClr val="898989"/>
                </a:solidFill>
                <a:latin typeface="Times New Roman" panose="02020603050405020304" pitchFamily="18" charset="0"/>
                <a:cs typeface="Times New Roman" panose="02020603050405020304" pitchFamily="18" charset="0"/>
              </a:rPr>
              <a:t>Department of Computer Engineering</a:t>
            </a:r>
          </a:p>
        </p:txBody>
      </p:sp>
    </p:spTree>
    <p:extLst>
      <p:ext uri="{BB962C8B-B14F-4D97-AF65-F5344CB8AC3E}">
        <p14:creationId xmlns:p14="http://schemas.microsoft.com/office/powerpoint/2010/main" val="714188580"/>
      </p:ext>
    </p:extLst>
  </p:cSld>
  <p:clrMapOvr>
    <a:masterClrMapping/>
  </p:clrMapOvr>
  <p:transition advTm="6012"/>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7BADDE5A-58AB-4688-8906-624C7D3C41CA}"/>
              </a:ext>
            </a:extLst>
          </p:cNvPr>
          <p:cNvPicPr>
            <a:picLocks noGrp="1" noChangeAspect="1"/>
          </p:cNvPicPr>
          <p:nvPr>
            <p:ph idx="1"/>
          </p:nvPr>
        </p:nvPicPr>
        <p:blipFill>
          <a:blip r:embed="rId2"/>
          <a:stretch>
            <a:fillRect/>
          </a:stretch>
        </p:blipFill>
        <p:spPr>
          <a:xfrm>
            <a:off x="1475656" y="1484784"/>
            <a:ext cx="4752528" cy="2314575"/>
          </a:xfrm>
          <a:prstGeom prst="rect">
            <a:avLst/>
          </a:prstGeom>
        </p:spPr>
      </p:pic>
    </p:spTree>
    <p:extLst>
      <p:ext uri="{BB962C8B-B14F-4D97-AF65-F5344CB8AC3E}">
        <p14:creationId xmlns:p14="http://schemas.microsoft.com/office/powerpoint/2010/main" val="41511920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3">
            <a:extLst>
              <a:ext uri="{FF2B5EF4-FFF2-40B4-BE49-F238E27FC236}">
                <a16:creationId xmlns="" xmlns:a16="http://schemas.microsoft.com/office/drawing/2014/main" id="{A2044DBA-A9D3-4F2C-855E-79B57B7AA31E}"/>
              </a:ext>
            </a:extLst>
          </p:cNvPr>
          <p:cNvSpPr txBox="1">
            <a:spLocks noChangeArrowheads="1"/>
          </p:cNvSpPr>
          <p:nvPr/>
        </p:nvSpPr>
        <p:spPr bwMode="auto">
          <a:xfrm>
            <a:off x="4211638" y="26035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sz="1800">
              <a:latin typeface="Verdana" panose="020B0604030504040204" pitchFamily="34" charset="0"/>
              <a:cs typeface="Arial" panose="020B0604020202020204" pitchFamily="34" charset="0"/>
            </a:endParaRPr>
          </a:p>
        </p:txBody>
      </p:sp>
      <p:grpSp>
        <p:nvGrpSpPr>
          <p:cNvPr id="5123" name="Group 9">
            <a:extLst>
              <a:ext uri="{FF2B5EF4-FFF2-40B4-BE49-F238E27FC236}">
                <a16:creationId xmlns="" xmlns:a16="http://schemas.microsoft.com/office/drawing/2014/main" id="{59DCAB17-C168-477D-9174-0A626FD1C5DC}"/>
              </a:ext>
            </a:extLst>
          </p:cNvPr>
          <p:cNvGrpSpPr>
            <a:grpSpLocks/>
          </p:cNvGrpSpPr>
          <p:nvPr/>
        </p:nvGrpSpPr>
        <p:grpSpPr bwMode="auto">
          <a:xfrm>
            <a:off x="-3175" y="836613"/>
            <a:ext cx="9112250" cy="6011862"/>
            <a:chOff x="-3400" y="836712"/>
            <a:chExt cx="9111904" cy="6011912"/>
          </a:xfrm>
        </p:grpSpPr>
        <p:sp>
          <p:nvSpPr>
            <p:cNvPr id="5128" name="Date Placeholder 3">
              <a:extLst>
                <a:ext uri="{FF2B5EF4-FFF2-40B4-BE49-F238E27FC236}">
                  <a16:creationId xmlns="" xmlns:a16="http://schemas.microsoft.com/office/drawing/2014/main" id="{09D2E0C9-28F4-4184-B02B-DCC69BD27962}"/>
                </a:ext>
              </a:extLst>
            </p:cNvPr>
            <p:cNvSpPr txBox="1">
              <a:spLocks noChangeArrowheads="1"/>
            </p:cNvSpPr>
            <p:nvPr/>
          </p:nvSpPr>
          <p:spPr bwMode="auto">
            <a:xfrm>
              <a:off x="523429" y="6462861"/>
              <a:ext cx="32226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IN" altLang="en-US" sz="1200" dirty="0">
                  <a:solidFill>
                    <a:srgbClr val="898989"/>
                  </a:solidFill>
                  <a:latin typeface="Times New Roman" panose="02020603050405020304" pitchFamily="18" charset="0"/>
                  <a:cs typeface="Times New Roman" panose="02020603050405020304" pitchFamily="18" charset="0"/>
                </a:rPr>
                <a:t>St. Francis Institute of Technology</a:t>
              </a:r>
            </a:p>
            <a:p>
              <a:pPr eaLnBrk="1" hangingPunct="1"/>
              <a:r>
                <a:rPr lang="en-IN" altLang="en-US" sz="1200" dirty="0">
                  <a:solidFill>
                    <a:srgbClr val="898989"/>
                  </a:solidFill>
                  <a:latin typeface="Times New Roman" panose="02020603050405020304" pitchFamily="18" charset="0"/>
                  <a:cs typeface="Times New Roman" panose="02020603050405020304" pitchFamily="18" charset="0"/>
                </a:rPr>
                <a:t>Department of Computer Engineering</a:t>
              </a:r>
            </a:p>
          </p:txBody>
        </p:sp>
        <p:sp>
          <p:nvSpPr>
            <p:cNvPr id="5129" name="Slide Number Placeholder 5">
              <a:extLst>
                <a:ext uri="{FF2B5EF4-FFF2-40B4-BE49-F238E27FC236}">
                  <a16:creationId xmlns="" xmlns:a16="http://schemas.microsoft.com/office/drawing/2014/main" id="{CB4508B4-6227-4E06-BF60-543FA84B68B5}"/>
                </a:ext>
              </a:extLst>
            </p:cNvPr>
            <p:cNvSpPr txBox="1">
              <a:spLocks noChangeArrowheads="1"/>
            </p:cNvSpPr>
            <p:nvPr/>
          </p:nvSpPr>
          <p:spPr bwMode="auto">
            <a:xfrm>
              <a:off x="8664575" y="6534299"/>
              <a:ext cx="37147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fld id="{0AA57194-F1F6-4689-8F54-3E74F91445DD}" type="slidenum">
                <a:rPr lang="en-IN" altLang="en-US" sz="1200">
                  <a:solidFill>
                    <a:srgbClr val="898989"/>
                  </a:solidFill>
                  <a:latin typeface="Times New Roman" panose="02020603050405020304" pitchFamily="18" charset="0"/>
                  <a:cs typeface="Times New Roman" panose="02020603050405020304" pitchFamily="18" charset="0"/>
                </a:rPr>
                <a:pPr algn="r" eaLnBrk="1" hangingPunct="1"/>
                <a:t>31</a:t>
              </a:fld>
              <a:endParaRPr lang="en-IN" altLang="en-US" sz="1200">
                <a:solidFill>
                  <a:srgbClr val="898989"/>
                </a:solidFill>
                <a:latin typeface="Times New Roman" panose="02020603050405020304" pitchFamily="18" charset="0"/>
                <a:cs typeface="Times New Roman" panose="02020603050405020304" pitchFamily="18" charset="0"/>
              </a:endParaRPr>
            </a:p>
          </p:txBody>
        </p:sp>
        <p:pic>
          <p:nvPicPr>
            <p:cNvPr id="5130" name="Picture 15">
              <a:extLst>
                <a:ext uri="{FF2B5EF4-FFF2-40B4-BE49-F238E27FC236}">
                  <a16:creationId xmlns="" xmlns:a16="http://schemas.microsoft.com/office/drawing/2014/main" id="{681A31B5-7703-4130-BECB-16872229C1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453336"/>
              <a:ext cx="371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a:extLst>
                <a:ext uri="{FF2B5EF4-FFF2-40B4-BE49-F238E27FC236}">
                  <a16:creationId xmlns="" xmlns:a16="http://schemas.microsoft.com/office/drawing/2014/main" id="{0A3A181D-F36B-491F-84E7-DFA7A69E0DDE}"/>
                </a:ext>
              </a:extLst>
            </p:cNvPr>
            <p:cNvCxnSpPr>
              <a:cxnSpLocks/>
            </p:cNvCxnSpPr>
            <p:nvPr/>
          </p:nvCxnSpPr>
          <p:spPr>
            <a:xfrm>
              <a:off x="-225" y="6381895"/>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133" name="Group 15">
              <a:extLst>
                <a:ext uri="{FF2B5EF4-FFF2-40B4-BE49-F238E27FC236}">
                  <a16:creationId xmlns="" xmlns:a16="http://schemas.microsoft.com/office/drawing/2014/main" id="{FE7D4B06-3176-4447-886A-E5F2DA99F793}"/>
                </a:ext>
              </a:extLst>
            </p:cNvPr>
            <p:cNvGrpSpPr>
              <a:grpSpLocks/>
            </p:cNvGrpSpPr>
            <p:nvPr/>
          </p:nvGrpSpPr>
          <p:grpSpPr bwMode="auto">
            <a:xfrm>
              <a:off x="-3400" y="836712"/>
              <a:ext cx="9111904" cy="84458"/>
              <a:chOff x="-3400" y="836712"/>
              <a:chExt cx="9111904" cy="84458"/>
            </a:xfrm>
          </p:grpSpPr>
          <p:cxnSp>
            <p:nvCxnSpPr>
              <p:cNvPr id="17" name="Straight Connector 16">
                <a:extLst>
                  <a:ext uri="{FF2B5EF4-FFF2-40B4-BE49-F238E27FC236}">
                    <a16:creationId xmlns="" xmlns:a16="http://schemas.microsoft.com/office/drawing/2014/main" id="{F1FCDAE2-8378-4B6E-8E6A-1AEFC53FF066}"/>
                  </a:ext>
                </a:extLst>
              </p:cNvPr>
              <p:cNvCxnSpPr>
                <a:cxnSpLocks/>
              </p:cNvCxnSpPr>
              <p:nvPr/>
            </p:nvCxnSpPr>
            <p:spPr>
              <a:xfrm>
                <a:off x="-225" y="836712"/>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 xmlns:a16="http://schemas.microsoft.com/office/drawing/2014/main" id="{544A434E-6AEF-4617-AD00-99E6387DB73E}"/>
                  </a:ext>
                </a:extLst>
              </p:cNvPr>
              <p:cNvSpPr/>
              <p:nvPr/>
            </p:nvSpPr>
            <p:spPr>
              <a:xfrm>
                <a:off x="-3400" y="836712"/>
                <a:ext cx="4575001" cy="8413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a:p>
            </p:txBody>
          </p:sp>
        </p:grpSp>
      </p:grpSp>
      <p:sp>
        <p:nvSpPr>
          <p:cNvPr id="5124" name="Date Placeholder 3">
            <a:extLst>
              <a:ext uri="{FF2B5EF4-FFF2-40B4-BE49-F238E27FC236}">
                <a16:creationId xmlns="" xmlns:a16="http://schemas.microsoft.com/office/drawing/2014/main" id="{76864762-95E0-4F4C-AC76-43A5EA0AA13D}"/>
              </a:ext>
            </a:extLst>
          </p:cNvPr>
          <p:cNvSpPr txBox="1">
            <a:spLocks noChangeArrowheads="1"/>
          </p:cNvSpPr>
          <p:nvPr/>
        </p:nvSpPr>
        <p:spPr bwMode="auto">
          <a:xfrm>
            <a:off x="4211638" y="6454775"/>
            <a:ext cx="1074737"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endParaRPr lang="en-IN" altLang="en-US" sz="1200" dirty="0">
              <a:solidFill>
                <a:srgbClr val="898989"/>
              </a:solidFill>
              <a:latin typeface="Times New Roman" panose="02020603050405020304" pitchFamily="18" charset="0"/>
              <a:cs typeface="Times New Roman" panose="02020603050405020304" pitchFamily="18" charset="0"/>
            </a:endParaRPr>
          </a:p>
        </p:txBody>
      </p:sp>
      <p:sp>
        <p:nvSpPr>
          <p:cNvPr id="5126" name="Rectangle 18">
            <a:extLst>
              <a:ext uri="{FF2B5EF4-FFF2-40B4-BE49-F238E27FC236}">
                <a16:creationId xmlns="" xmlns:a16="http://schemas.microsoft.com/office/drawing/2014/main" id="{FB488572-D181-476C-B85F-B5A8D188951A}"/>
              </a:ext>
            </a:extLst>
          </p:cNvPr>
          <p:cNvSpPr>
            <a:spLocks noChangeArrowheads="1"/>
          </p:cNvSpPr>
          <p:nvPr/>
        </p:nvSpPr>
        <p:spPr bwMode="auto">
          <a:xfrm>
            <a:off x="2495550" y="6350"/>
            <a:ext cx="65405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700">
                <a:solidFill>
                  <a:srgbClr val="898989"/>
                </a:solidFill>
                <a:latin typeface="Times New Roman" panose="02020603050405020304" pitchFamily="18" charset="0"/>
                <a:cs typeface="Times New Roman" panose="02020603050405020304" pitchFamily="18" charset="0"/>
              </a:rPr>
              <a:t>The material in this presentation belongs to St. Francis Institute of Technology and is solely for educational purposes. Distribution and modifications of the content is prohibited.</a:t>
            </a:r>
            <a:endParaRPr lang="en-IN" altLang="en-US" sz="700">
              <a:solidFill>
                <a:srgbClr val="898989"/>
              </a:solidFill>
              <a:latin typeface="Times New Roman" panose="02020603050405020304" pitchFamily="18" charset="0"/>
              <a:cs typeface="Times New Roman" panose="02020603050405020304" pitchFamily="18" charset="0"/>
            </a:endParaRPr>
          </a:p>
        </p:txBody>
      </p:sp>
      <p:sp>
        <p:nvSpPr>
          <p:cNvPr id="19" name="Rectangle 3">
            <a:extLst>
              <a:ext uri="{FF2B5EF4-FFF2-40B4-BE49-F238E27FC236}">
                <a16:creationId xmlns="" xmlns:a16="http://schemas.microsoft.com/office/drawing/2014/main" id="{AE322D19-C8EB-4909-8DBA-9C0D37B48757}"/>
              </a:ext>
            </a:extLst>
          </p:cNvPr>
          <p:cNvSpPr txBox="1">
            <a:spLocks noChangeArrowheads="1"/>
          </p:cNvSpPr>
          <p:nvPr/>
        </p:nvSpPr>
        <p:spPr bwMode="auto">
          <a:xfrm>
            <a:off x="310156" y="1698805"/>
            <a:ext cx="7986713" cy="3910766"/>
          </a:xfrm>
          <a:prstGeom prst="rect">
            <a:avLst/>
          </a:prstGeom>
          <a:noFill/>
          <a:ln w="9525">
            <a:noFill/>
            <a:miter lim="800000"/>
            <a:headEnd/>
            <a:tailEnd/>
          </a:ln>
        </p:spPr>
        <p:txBody>
          <a:bodyPr/>
          <a:lstStyle/>
          <a:p>
            <a:pPr algn="just"/>
            <a:r>
              <a:rPr lang="en-US" sz="2400" b="0" i="0" dirty="0">
                <a:solidFill>
                  <a:srgbClr val="333333"/>
                </a:solidFill>
                <a:effectLst/>
                <a:latin typeface="inter-regular"/>
              </a:rPr>
              <a:t>An attribute can have more than one value. These attributes are known as a multivalued attribute. The double oval is used to represent multivalued attribute.</a:t>
            </a:r>
          </a:p>
          <a:p>
            <a:pPr algn="just"/>
            <a:r>
              <a:rPr lang="en-US" sz="2400" b="1" i="0" dirty="0">
                <a:solidFill>
                  <a:srgbClr val="333333"/>
                </a:solidFill>
                <a:effectLst/>
                <a:latin typeface="inter-bold"/>
              </a:rPr>
              <a:t>For example,</a:t>
            </a:r>
            <a:r>
              <a:rPr lang="en-US" sz="2400" b="0" i="0" dirty="0">
                <a:solidFill>
                  <a:srgbClr val="333333"/>
                </a:solidFill>
                <a:effectLst/>
                <a:latin typeface="inter-regular"/>
              </a:rPr>
              <a:t> a student can have more than one phone number.</a:t>
            </a:r>
          </a:p>
          <a:p>
            <a:r>
              <a:rPr lang="en-US" sz="3200" dirty="0"/>
              <a:t/>
            </a:r>
            <a:br>
              <a:rPr lang="en-US" sz="3200" dirty="0"/>
            </a:br>
            <a:endParaRPr lang="en-IN" sz="2400" b="1" dirty="0">
              <a:solidFill>
                <a:srgbClr val="FF0000"/>
              </a:solidFill>
            </a:endParaRPr>
          </a:p>
        </p:txBody>
      </p:sp>
      <p:sp>
        <p:nvSpPr>
          <p:cNvPr id="16" name="Date Placeholder 3">
            <a:extLst>
              <a:ext uri="{FF2B5EF4-FFF2-40B4-BE49-F238E27FC236}">
                <a16:creationId xmlns="" xmlns:a16="http://schemas.microsoft.com/office/drawing/2014/main" id="{0893B3C5-1CF1-4F28-9680-DDFF9980EC8B}"/>
              </a:ext>
            </a:extLst>
          </p:cNvPr>
          <p:cNvSpPr txBox="1">
            <a:spLocks noChangeArrowheads="1"/>
          </p:cNvSpPr>
          <p:nvPr/>
        </p:nvSpPr>
        <p:spPr bwMode="auto">
          <a:xfrm>
            <a:off x="5940152" y="6453190"/>
            <a:ext cx="2613848" cy="358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r>
              <a:rPr lang="en-IN" altLang="en-US" sz="1200" dirty="0">
                <a:solidFill>
                  <a:srgbClr val="898989"/>
                </a:solidFill>
                <a:latin typeface="Times New Roman" panose="02020603050405020304" pitchFamily="18" charset="0"/>
                <a:cs typeface="Times New Roman" panose="02020603050405020304" pitchFamily="18" charset="0"/>
              </a:rPr>
              <a:t>Database Management System</a:t>
            </a:r>
          </a:p>
          <a:p>
            <a:pPr algn="r" eaLnBrk="1" hangingPunct="1"/>
            <a:r>
              <a:rPr lang="en-IN" altLang="en-US" sz="1200" dirty="0" err="1">
                <a:solidFill>
                  <a:srgbClr val="898989"/>
                </a:solidFill>
                <a:latin typeface="Times New Roman" panose="02020603050405020304" pitchFamily="18" charset="0"/>
                <a:cs typeface="Times New Roman" panose="02020603050405020304" pitchFamily="18" charset="0"/>
              </a:rPr>
              <a:t>Prachiti</a:t>
            </a:r>
            <a:r>
              <a:rPr lang="en-IN" altLang="en-US" sz="1200" dirty="0">
                <a:solidFill>
                  <a:srgbClr val="898989"/>
                </a:solidFill>
                <a:latin typeface="Times New Roman" panose="02020603050405020304" pitchFamily="18" charset="0"/>
                <a:cs typeface="Times New Roman" panose="02020603050405020304" pitchFamily="18" charset="0"/>
              </a:rPr>
              <a:t> Pimple</a:t>
            </a:r>
          </a:p>
        </p:txBody>
      </p:sp>
      <p:sp>
        <p:nvSpPr>
          <p:cNvPr id="20" name="TextBox 19">
            <a:extLst>
              <a:ext uri="{FF2B5EF4-FFF2-40B4-BE49-F238E27FC236}">
                <a16:creationId xmlns="" xmlns:a16="http://schemas.microsoft.com/office/drawing/2014/main" id="{4270DC65-64FE-4D48-ADA1-423182E93659}"/>
              </a:ext>
            </a:extLst>
          </p:cNvPr>
          <p:cNvSpPr txBox="1"/>
          <p:nvPr/>
        </p:nvSpPr>
        <p:spPr>
          <a:xfrm>
            <a:off x="262442" y="1149968"/>
            <a:ext cx="8371652" cy="461665"/>
          </a:xfrm>
          <a:prstGeom prst="rect">
            <a:avLst/>
          </a:prstGeom>
          <a:noFill/>
        </p:spPr>
        <p:txBody>
          <a:bodyPr wrap="square">
            <a:spAutoFit/>
          </a:bodyPr>
          <a:lstStyle/>
          <a:p>
            <a:pPr algn="just"/>
            <a:r>
              <a:rPr lang="en-IN" sz="2400" b="1" i="0" dirty="0">
                <a:solidFill>
                  <a:srgbClr val="333333"/>
                </a:solidFill>
                <a:effectLst/>
                <a:latin typeface="inter-bold"/>
              </a:rPr>
              <a:t>c. Multivalued Attribute</a:t>
            </a:r>
            <a:endParaRPr lang="en-US" sz="2400" b="0" i="0" dirty="0">
              <a:solidFill>
                <a:srgbClr val="000000"/>
              </a:solidFill>
              <a:effectLst/>
              <a:latin typeface="Arial" panose="020B0604020202020204" pitchFamily="34" charset="0"/>
            </a:endParaRPr>
          </a:p>
        </p:txBody>
      </p:sp>
      <p:pic>
        <p:nvPicPr>
          <p:cNvPr id="3076" name="Picture 4" descr="Multivalued Attributes">
            <a:extLst>
              <a:ext uri="{FF2B5EF4-FFF2-40B4-BE49-F238E27FC236}">
                <a16:creationId xmlns="" xmlns:a16="http://schemas.microsoft.com/office/drawing/2014/main" id="{A7E27D55-B976-4F0F-BA3C-4F137A4E20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5047" y="3573016"/>
            <a:ext cx="4309161" cy="272459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164220218"/>
      </p:ext>
    </p:extLst>
  </p:cSld>
  <p:clrMapOvr>
    <a:masterClrMapping/>
  </p:clrMapOvr>
  <p:transition advTm="7505"/>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07A54EBA-31F7-4D36-907F-AA6459F33A1D}"/>
              </a:ext>
            </a:extLst>
          </p:cNvPr>
          <p:cNvPicPr>
            <a:picLocks noGrp="1" noChangeAspect="1"/>
          </p:cNvPicPr>
          <p:nvPr>
            <p:ph idx="1"/>
          </p:nvPr>
        </p:nvPicPr>
        <p:blipFill>
          <a:blip r:embed="rId2"/>
          <a:stretch>
            <a:fillRect/>
          </a:stretch>
        </p:blipFill>
        <p:spPr>
          <a:xfrm>
            <a:off x="611560" y="908720"/>
            <a:ext cx="4248472" cy="2184673"/>
          </a:xfrm>
          <a:prstGeom prst="rect">
            <a:avLst/>
          </a:prstGeom>
        </p:spPr>
      </p:pic>
      <p:pic>
        <p:nvPicPr>
          <p:cNvPr id="5" name="Picture 4">
            <a:extLst>
              <a:ext uri="{FF2B5EF4-FFF2-40B4-BE49-F238E27FC236}">
                <a16:creationId xmlns="" xmlns:a16="http://schemas.microsoft.com/office/drawing/2014/main" id="{A1B33058-F861-4CCA-B7E5-A52DCE2A7001}"/>
              </a:ext>
            </a:extLst>
          </p:cNvPr>
          <p:cNvPicPr>
            <a:picLocks noChangeAspect="1"/>
          </p:cNvPicPr>
          <p:nvPr/>
        </p:nvPicPr>
        <p:blipFill>
          <a:blip r:embed="rId3"/>
          <a:stretch>
            <a:fillRect/>
          </a:stretch>
        </p:blipFill>
        <p:spPr>
          <a:xfrm>
            <a:off x="3851920" y="3764608"/>
            <a:ext cx="4176464" cy="2112664"/>
          </a:xfrm>
          <a:prstGeom prst="rect">
            <a:avLst/>
          </a:prstGeom>
        </p:spPr>
      </p:pic>
    </p:spTree>
    <p:extLst>
      <p:ext uri="{BB962C8B-B14F-4D97-AF65-F5344CB8AC3E}">
        <p14:creationId xmlns:p14="http://schemas.microsoft.com/office/powerpoint/2010/main" val="14216420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3">
            <a:extLst>
              <a:ext uri="{FF2B5EF4-FFF2-40B4-BE49-F238E27FC236}">
                <a16:creationId xmlns="" xmlns:a16="http://schemas.microsoft.com/office/drawing/2014/main" id="{A2044DBA-A9D3-4F2C-855E-79B57B7AA31E}"/>
              </a:ext>
            </a:extLst>
          </p:cNvPr>
          <p:cNvSpPr txBox="1">
            <a:spLocks noChangeArrowheads="1"/>
          </p:cNvSpPr>
          <p:nvPr/>
        </p:nvSpPr>
        <p:spPr bwMode="auto">
          <a:xfrm>
            <a:off x="4211638" y="26035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sz="1800">
              <a:latin typeface="Verdana" panose="020B0604030504040204" pitchFamily="34" charset="0"/>
              <a:cs typeface="Arial" panose="020B0604020202020204" pitchFamily="34" charset="0"/>
            </a:endParaRPr>
          </a:p>
        </p:txBody>
      </p:sp>
      <p:grpSp>
        <p:nvGrpSpPr>
          <p:cNvPr id="5123" name="Group 9">
            <a:extLst>
              <a:ext uri="{FF2B5EF4-FFF2-40B4-BE49-F238E27FC236}">
                <a16:creationId xmlns="" xmlns:a16="http://schemas.microsoft.com/office/drawing/2014/main" id="{59DCAB17-C168-477D-9174-0A626FD1C5DC}"/>
              </a:ext>
            </a:extLst>
          </p:cNvPr>
          <p:cNvGrpSpPr>
            <a:grpSpLocks/>
          </p:cNvGrpSpPr>
          <p:nvPr/>
        </p:nvGrpSpPr>
        <p:grpSpPr bwMode="auto">
          <a:xfrm>
            <a:off x="-3175" y="836613"/>
            <a:ext cx="9112250" cy="6011862"/>
            <a:chOff x="-3400" y="836712"/>
            <a:chExt cx="9111904" cy="6011912"/>
          </a:xfrm>
        </p:grpSpPr>
        <p:sp>
          <p:nvSpPr>
            <p:cNvPr id="5128" name="Date Placeholder 3">
              <a:extLst>
                <a:ext uri="{FF2B5EF4-FFF2-40B4-BE49-F238E27FC236}">
                  <a16:creationId xmlns="" xmlns:a16="http://schemas.microsoft.com/office/drawing/2014/main" id="{09D2E0C9-28F4-4184-B02B-DCC69BD27962}"/>
                </a:ext>
              </a:extLst>
            </p:cNvPr>
            <p:cNvSpPr txBox="1">
              <a:spLocks noChangeArrowheads="1"/>
            </p:cNvSpPr>
            <p:nvPr/>
          </p:nvSpPr>
          <p:spPr bwMode="auto">
            <a:xfrm>
              <a:off x="523429" y="6462861"/>
              <a:ext cx="32226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IN" altLang="en-US" sz="1200" dirty="0">
                  <a:solidFill>
                    <a:srgbClr val="898989"/>
                  </a:solidFill>
                  <a:latin typeface="Times New Roman" panose="02020603050405020304" pitchFamily="18" charset="0"/>
                  <a:cs typeface="Times New Roman" panose="02020603050405020304" pitchFamily="18" charset="0"/>
                </a:rPr>
                <a:t>St. Francis Institute of Technology</a:t>
              </a:r>
            </a:p>
            <a:p>
              <a:pPr eaLnBrk="1" hangingPunct="1"/>
              <a:r>
                <a:rPr lang="en-IN" altLang="en-US" sz="1200" dirty="0">
                  <a:solidFill>
                    <a:srgbClr val="898989"/>
                  </a:solidFill>
                  <a:latin typeface="Times New Roman" panose="02020603050405020304" pitchFamily="18" charset="0"/>
                  <a:cs typeface="Times New Roman" panose="02020603050405020304" pitchFamily="18" charset="0"/>
                </a:rPr>
                <a:t>Department of Computer Engineering</a:t>
              </a:r>
            </a:p>
          </p:txBody>
        </p:sp>
        <p:sp>
          <p:nvSpPr>
            <p:cNvPr id="5129" name="Slide Number Placeholder 5">
              <a:extLst>
                <a:ext uri="{FF2B5EF4-FFF2-40B4-BE49-F238E27FC236}">
                  <a16:creationId xmlns="" xmlns:a16="http://schemas.microsoft.com/office/drawing/2014/main" id="{CB4508B4-6227-4E06-BF60-543FA84B68B5}"/>
                </a:ext>
              </a:extLst>
            </p:cNvPr>
            <p:cNvSpPr txBox="1">
              <a:spLocks noChangeArrowheads="1"/>
            </p:cNvSpPr>
            <p:nvPr/>
          </p:nvSpPr>
          <p:spPr bwMode="auto">
            <a:xfrm>
              <a:off x="8664575" y="6534299"/>
              <a:ext cx="37147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fld id="{0AA57194-F1F6-4689-8F54-3E74F91445DD}" type="slidenum">
                <a:rPr lang="en-IN" altLang="en-US" sz="1200">
                  <a:solidFill>
                    <a:srgbClr val="898989"/>
                  </a:solidFill>
                  <a:latin typeface="Times New Roman" panose="02020603050405020304" pitchFamily="18" charset="0"/>
                  <a:cs typeface="Times New Roman" panose="02020603050405020304" pitchFamily="18" charset="0"/>
                </a:rPr>
                <a:pPr algn="r" eaLnBrk="1" hangingPunct="1"/>
                <a:t>33</a:t>
              </a:fld>
              <a:endParaRPr lang="en-IN" altLang="en-US" sz="1200">
                <a:solidFill>
                  <a:srgbClr val="898989"/>
                </a:solidFill>
                <a:latin typeface="Times New Roman" panose="02020603050405020304" pitchFamily="18" charset="0"/>
                <a:cs typeface="Times New Roman" panose="02020603050405020304" pitchFamily="18" charset="0"/>
              </a:endParaRPr>
            </a:p>
          </p:txBody>
        </p:sp>
        <p:pic>
          <p:nvPicPr>
            <p:cNvPr id="5130" name="Picture 15">
              <a:extLst>
                <a:ext uri="{FF2B5EF4-FFF2-40B4-BE49-F238E27FC236}">
                  <a16:creationId xmlns="" xmlns:a16="http://schemas.microsoft.com/office/drawing/2014/main" id="{681A31B5-7703-4130-BECB-16872229C1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453336"/>
              <a:ext cx="371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a:extLst>
                <a:ext uri="{FF2B5EF4-FFF2-40B4-BE49-F238E27FC236}">
                  <a16:creationId xmlns="" xmlns:a16="http://schemas.microsoft.com/office/drawing/2014/main" id="{0A3A181D-F36B-491F-84E7-DFA7A69E0DDE}"/>
                </a:ext>
              </a:extLst>
            </p:cNvPr>
            <p:cNvCxnSpPr>
              <a:cxnSpLocks/>
            </p:cNvCxnSpPr>
            <p:nvPr/>
          </p:nvCxnSpPr>
          <p:spPr>
            <a:xfrm>
              <a:off x="-225" y="6381895"/>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133" name="Group 15">
              <a:extLst>
                <a:ext uri="{FF2B5EF4-FFF2-40B4-BE49-F238E27FC236}">
                  <a16:creationId xmlns="" xmlns:a16="http://schemas.microsoft.com/office/drawing/2014/main" id="{FE7D4B06-3176-4447-886A-E5F2DA99F793}"/>
                </a:ext>
              </a:extLst>
            </p:cNvPr>
            <p:cNvGrpSpPr>
              <a:grpSpLocks/>
            </p:cNvGrpSpPr>
            <p:nvPr/>
          </p:nvGrpSpPr>
          <p:grpSpPr bwMode="auto">
            <a:xfrm>
              <a:off x="-3400" y="836712"/>
              <a:ext cx="9111904" cy="84458"/>
              <a:chOff x="-3400" y="836712"/>
              <a:chExt cx="9111904" cy="84458"/>
            </a:xfrm>
          </p:grpSpPr>
          <p:cxnSp>
            <p:nvCxnSpPr>
              <p:cNvPr id="17" name="Straight Connector 16">
                <a:extLst>
                  <a:ext uri="{FF2B5EF4-FFF2-40B4-BE49-F238E27FC236}">
                    <a16:creationId xmlns="" xmlns:a16="http://schemas.microsoft.com/office/drawing/2014/main" id="{F1FCDAE2-8378-4B6E-8E6A-1AEFC53FF066}"/>
                  </a:ext>
                </a:extLst>
              </p:cNvPr>
              <p:cNvCxnSpPr>
                <a:cxnSpLocks/>
              </p:cNvCxnSpPr>
              <p:nvPr/>
            </p:nvCxnSpPr>
            <p:spPr>
              <a:xfrm>
                <a:off x="-225" y="836712"/>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 xmlns:a16="http://schemas.microsoft.com/office/drawing/2014/main" id="{544A434E-6AEF-4617-AD00-99E6387DB73E}"/>
                  </a:ext>
                </a:extLst>
              </p:cNvPr>
              <p:cNvSpPr/>
              <p:nvPr/>
            </p:nvSpPr>
            <p:spPr>
              <a:xfrm>
                <a:off x="-3400" y="836712"/>
                <a:ext cx="4575001" cy="8413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a:p>
            </p:txBody>
          </p:sp>
        </p:grpSp>
      </p:grpSp>
      <p:sp>
        <p:nvSpPr>
          <p:cNvPr id="5124" name="Date Placeholder 3">
            <a:extLst>
              <a:ext uri="{FF2B5EF4-FFF2-40B4-BE49-F238E27FC236}">
                <a16:creationId xmlns="" xmlns:a16="http://schemas.microsoft.com/office/drawing/2014/main" id="{76864762-95E0-4F4C-AC76-43A5EA0AA13D}"/>
              </a:ext>
            </a:extLst>
          </p:cNvPr>
          <p:cNvSpPr txBox="1">
            <a:spLocks noChangeArrowheads="1"/>
          </p:cNvSpPr>
          <p:nvPr/>
        </p:nvSpPr>
        <p:spPr bwMode="auto">
          <a:xfrm>
            <a:off x="4211638" y="6454775"/>
            <a:ext cx="1074737"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endParaRPr lang="en-IN" altLang="en-US" sz="1200" dirty="0">
              <a:solidFill>
                <a:srgbClr val="898989"/>
              </a:solidFill>
              <a:latin typeface="Times New Roman" panose="02020603050405020304" pitchFamily="18" charset="0"/>
              <a:cs typeface="Times New Roman" panose="02020603050405020304" pitchFamily="18" charset="0"/>
            </a:endParaRPr>
          </a:p>
        </p:txBody>
      </p:sp>
      <p:sp>
        <p:nvSpPr>
          <p:cNvPr id="5126" name="Rectangle 18">
            <a:extLst>
              <a:ext uri="{FF2B5EF4-FFF2-40B4-BE49-F238E27FC236}">
                <a16:creationId xmlns="" xmlns:a16="http://schemas.microsoft.com/office/drawing/2014/main" id="{FB488572-D181-476C-B85F-B5A8D188951A}"/>
              </a:ext>
            </a:extLst>
          </p:cNvPr>
          <p:cNvSpPr>
            <a:spLocks noChangeArrowheads="1"/>
          </p:cNvSpPr>
          <p:nvPr/>
        </p:nvSpPr>
        <p:spPr bwMode="auto">
          <a:xfrm>
            <a:off x="2495550" y="6350"/>
            <a:ext cx="65405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700">
                <a:solidFill>
                  <a:srgbClr val="898989"/>
                </a:solidFill>
                <a:latin typeface="Times New Roman" panose="02020603050405020304" pitchFamily="18" charset="0"/>
                <a:cs typeface="Times New Roman" panose="02020603050405020304" pitchFamily="18" charset="0"/>
              </a:rPr>
              <a:t>The material in this presentation belongs to St. Francis Institute of Technology and is solely for educational purposes. Distribution and modifications of the content is prohibited.</a:t>
            </a:r>
            <a:endParaRPr lang="en-IN" altLang="en-US" sz="700">
              <a:solidFill>
                <a:srgbClr val="898989"/>
              </a:solidFill>
              <a:latin typeface="Times New Roman" panose="02020603050405020304" pitchFamily="18" charset="0"/>
              <a:cs typeface="Times New Roman" panose="02020603050405020304" pitchFamily="18" charset="0"/>
            </a:endParaRPr>
          </a:p>
        </p:txBody>
      </p:sp>
      <p:sp>
        <p:nvSpPr>
          <p:cNvPr id="19" name="Rectangle 3">
            <a:extLst>
              <a:ext uri="{FF2B5EF4-FFF2-40B4-BE49-F238E27FC236}">
                <a16:creationId xmlns="" xmlns:a16="http://schemas.microsoft.com/office/drawing/2014/main" id="{AE322D19-C8EB-4909-8DBA-9C0D37B48757}"/>
              </a:ext>
            </a:extLst>
          </p:cNvPr>
          <p:cNvSpPr txBox="1">
            <a:spLocks noChangeArrowheads="1"/>
          </p:cNvSpPr>
          <p:nvPr/>
        </p:nvSpPr>
        <p:spPr bwMode="auto">
          <a:xfrm>
            <a:off x="251520" y="973023"/>
            <a:ext cx="8369191" cy="5199073"/>
          </a:xfrm>
          <a:prstGeom prst="rect">
            <a:avLst/>
          </a:prstGeom>
          <a:noFill/>
          <a:ln w="9525">
            <a:noFill/>
            <a:miter lim="800000"/>
            <a:headEnd/>
            <a:tailEnd/>
          </a:ln>
        </p:spPr>
        <p:txBody>
          <a:bodyPr/>
          <a:lstStyle/>
          <a:p>
            <a:pPr algn="just"/>
            <a:r>
              <a:rPr lang="en-US" sz="2400" b="1" i="0" dirty="0">
                <a:solidFill>
                  <a:srgbClr val="333333"/>
                </a:solidFill>
                <a:effectLst/>
                <a:latin typeface="inter-bold"/>
              </a:rPr>
              <a:t>d. Derived Attribute</a:t>
            </a:r>
            <a:endParaRPr lang="en-US" sz="2400" b="0" i="0" dirty="0">
              <a:solidFill>
                <a:srgbClr val="333333"/>
              </a:solidFill>
              <a:effectLst/>
              <a:latin typeface="inter-regular"/>
            </a:endParaRPr>
          </a:p>
          <a:p>
            <a:pPr algn="just"/>
            <a:r>
              <a:rPr lang="en-US" sz="2400" b="0" i="0" dirty="0">
                <a:solidFill>
                  <a:srgbClr val="333333"/>
                </a:solidFill>
                <a:effectLst/>
                <a:latin typeface="inter-regular"/>
              </a:rPr>
              <a:t>An attribute that can be derived from other attribute is known as a derived attribute. It can be represented by a dashed ellipse.</a:t>
            </a:r>
          </a:p>
          <a:p>
            <a:pPr algn="just"/>
            <a:r>
              <a:rPr lang="en-US" sz="2400" b="1" i="0" dirty="0">
                <a:solidFill>
                  <a:srgbClr val="333333"/>
                </a:solidFill>
                <a:effectLst/>
                <a:latin typeface="inter-bold"/>
              </a:rPr>
              <a:t>For example,</a:t>
            </a:r>
            <a:r>
              <a:rPr lang="en-US" sz="2400" b="0" i="0" dirty="0">
                <a:solidFill>
                  <a:srgbClr val="333333"/>
                </a:solidFill>
                <a:effectLst/>
                <a:latin typeface="inter-regular"/>
              </a:rPr>
              <a:t> A person's age changes over time and can be derived from another attribute like Date of birth.</a:t>
            </a:r>
          </a:p>
          <a:p>
            <a:pPr algn="just"/>
            <a:r>
              <a:rPr lang="en-US" sz="2400" b="1" dirty="0">
                <a:solidFill>
                  <a:srgbClr val="FF0000"/>
                </a:solidFill>
                <a:latin typeface="Source Sans Pro" panose="020B0503030403020204" pitchFamily="34" charset="0"/>
              </a:rPr>
              <a:t/>
            </a:r>
            <a:br>
              <a:rPr lang="en-US" sz="2400" b="1" dirty="0">
                <a:solidFill>
                  <a:srgbClr val="FF0000"/>
                </a:solidFill>
                <a:latin typeface="Source Sans Pro" panose="020B0503030403020204" pitchFamily="34" charset="0"/>
              </a:rPr>
            </a:br>
            <a:endParaRPr lang="en-IN" sz="2400" b="1" dirty="0">
              <a:solidFill>
                <a:srgbClr val="FF0000"/>
              </a:solidFill>
            </a:endParaRPr>
          </a:p>
        </p:txBody>
      </p:sp>
      <p:sp>
        <p:nvSpPr>
          <p:cNvPr id="16" name="Date Placeholder 3">
            <a:extLst>
              <a:ext uri="{FF2B5EF4-FFF2-40B4-BE49-F238E27FC236}">
                <a16:creationId xmlns="" xmlns:a16="http://schemas.microsoft.com/office/drawing/2014/main" id="{0893B3C5-1CF1-4F28-9680-DDFF9980EC8B}"/>
              </a:ext>
            </a:extLst>
          </p:cNvPr>
          <p:cNvSpPr txBox="1">
            <a:spLocks noChangeArrowheads="1"/>
          </p:cNvSpPr>
          <p:nvPr/>
        </p:nvSpPr>
        <p:spPr bwMode="auto">
          <a:xfrm>
            <a:off x="5940152" y="6453190"/>
            <a:ext cx="2613848" cy="358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r>
              <a:rPr lang="en-IN" altLang="en-US" sz="1200" dirty="0">
                <a:solidFill>
                  <a:srgbClr val="898989"/>
                </a:solidFill>
                <a:latin typeface="Times New Roman" panose="02020603050405020304" pitchFamily="18" charset="0"/>
                <a:cs typeface="Times New Roman" panose="02020603050405020304" pitchFamily="18" charset="0"/>
              </a:rPr>
              <a:t>Database Management System</a:t>
            </a:r>
          </a:p>
          <a:p>
            <a:pPr algn="r" eaLnBrk="1" hangingPunct="1"/>
            <a:r>
              <a:rPr lang="en-IN" altLang="en-US" sz="1200" dirty="0" err="1">
                <a:solidFill>
                  <a:srgbClr val="898989"/>
                </a:solidFill>
                <a:latin typeface="Times New Roman" panose="02020603050405020304" pitchFamily="18" charset="0"/>
                <a:cs typeface="Times New Roman" panose="02020603050405020304" pitchFamily="18" charset="0"/>
              </a:rPr>
              <a:t>Prachiti</a:t>
            </a:r>
            <a:r>
              <a:rPr lang="en-IN" altLang="en-US" sz="1200" dirty="0">
                <a:solidFill>
                  <a:srgbClr val="898989"/>
                </a:solidFill>
                <a:latin typeface="Times New Roman" panose="02020603050405020304" pitchFamily="18" charset="0"/>
                <a:cs typeface="Times New Roman" panose="02020603050405020304" pitchFamily="18" charset="0"/>
              </a:rPr>
              <a:t> Pimple</a:t>
            </a:r>
          </a:p>
        </p:txBody>
      </p:sp>
      <p:pic>
        <p:nvPicPr>
          <p:cNvPr id="6146" name="Picture 2" descr="Derived Attributes">
            <a:extLst>
              <a:ext uri="{FF2B5EF4-FFF2-40B4-BE49-F238E27FC236}">
                <a16:creationId xmlns="" xmlns:a16="http://schemas.microsoft.com/office/drawing/2014/main" id="{06576124-128B-4542-B7DC-2B6D2E1EBE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6275" y="3356991"/>
            <a:ext cx="5362029" cy="27310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120369721"/>
      </p:ext>
    </p:extLst>
  </p:cSld>
  <p:clrMapOvr>
    <a:masterClrMapping/>
  </p:clrMapOvr>
  <p:transition advTm="7505"/>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26D2B29D-ACDC-4921-B2A6-30A8F48B2411}"/>
              </a:ext>
            </a:extLst>
          </p:cNvPr>
          <p:cNvPicPr>
            <a:picLocks noGrp="1" noChangeAspect="1"/>
          </p:cNvPicPr>
          <p:nvPr>
            <p:ph idx="1"/>
          </p:nvPr>
        </p:nvPicPr>
        <p:blipFill>
          <a:blip r:embed="rId2"/>
          <a:stretch>
            <a:fillRect/>
          </a:stretch>
        </p:blipFill>
        <p:spPr>
          <a:xfrm>
            <a:off x="1043608" y="980728"/>
            <a:ext cx="3744416" cy="2016224"/>
          </a:xfrm>
          <a:prstGeom prst="rect">
            <a:avLst/>
          </a:prstGeom>
        </p:spPr>
      </p:pic>
      <p:pic>
        <p:nvPicPr>
          <p:cNvPr id="5" name="Picture 4">
            <a:extLst>
              <a:ext uri="{FF2B5EF4-FFF2-40B4-BE49-F238E27FC236}">
                <a16:creationId xmlns="" xmlns:a16="http://schemas.microsoft.com/office/drawing/2014/main" id="{54A14A1E-56FA-4BF1-9360-80713FCF3A36}"/>
              </a:ext>
            </a:extLst>
          </p:cNvPr>
          <p:cNvPicPr>
            <a:picLocks noChangeAspect="1"/>
          </p:cNvPicPr>
          <p:nvPr/>
        </p:nvPicPr>
        <p:blipFill>
          <a:blip r:embed="rId3"/>
          <a:stretch>
            <a:fillRect/>
          </a:stretch>
        </p:blipFill>
        <p:spPr>
          <a:xfrm>
            <a:off x="3995936" y="3501008"/>
            <a:ext cx="4176464" cy="2081079"/>
          </a:xfrm>
          <a:prstGeom prst="rect">
            <a:avLst/>
          </a:prstGeom>
        </p:spPr>
      </p:pic>
    </p:spTree>
    <p:extLst>
      <p:ext uri="{BB962C8B-B14F-4D97-AF65-F5344CB8AC3E}">
        <p14:creationId xmlns:p14="http://schemas.microsoft.com/office/powerpoint/2010/main" val="25410576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3">
            <a:extLst>
              <a:ext uri="{FF2B5EF4-FFF2-40B4-BE49-F238E27FC236}">
                <a16:creationId xmlns="" xmlns:a16="http://schemas.microsoft.com/office/drawing/2014/main" id="{A2044DBA-A9D3-4F2C-855E-79B57B7AA31E}"/>
              </a:ext>
            </a:extLst>
          </p:cNvPr>
          <p:cNvSpPr txBox="1">
            <a:spLocks noChangeArrowheads="1"/>
          </p:cNvSpPr>
          <p:nvPr/>
        </p:nvSpPr>
        <p:spPr bwMode="auto">
          <a:xfrm>
            <a:off x="4211638" y="26035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sz="1800">
              <a:latin typeface="Verdana" panose="020B0604030504040204" pitchFamily="34" charset="0"/>
              <a:cs typeface="Arial" panose="020B0604020202020204" pitchFamily="34" charset="0"/>
            </a:endParaRPr>
          </a:p>
        </p:txBody>
      </p:sp>
      <p:grpSp>
        <p:nvGrpSpPr>
          <p:cNvPr id="5123" name="Group 9">
            <a:extLst>
              <a:ext uri="{FF2B5EF4-FFF2-40B4-BE49-F238E27FC236}">
                <a16:creationId xmlns="" xmlns:a16="http://schemas.microsoft.com/office/drawing/2014/main" id="{59DCAB17-C168-477D-9174-0A626FD1C5DC}"/>
              </a:ext>
            </a:extLst>
          </p:cNvPr>
          <p:cNvGrpSpPr>
            <a:grpSpLocks/>
          </p:cNvGrpSpPr>
          <p:nvPr/>
        </p:nvGrpSpPr>
        <p:grpSpPr bwMode="auto">
          <a:xfrm>
            <a:off x="-3175" y="836613"/>
            <a:ext cx="9112250" cy="6011862"/>
            <a:chOff x="-3400" y="836712"/>
            <a:chExt cx="9111904" cy="6011912"/>
          </a:xfrm>
        </p:grpSpPr>
        <p:sp>
          <p:nvSpPr>
            <p:cNvPr id="5128" name="Date Placeholder 3">
              <a:extLst>
                <a:ext uri="{FF2B5EF4-FFF2-40B4-BE49-F238E27FC236}">
                  <a16:creationId xmlns="" xmlns:a16="http://schemas.microsoft.com/office/drawing/2014/main" id="{09D2E0C9-28F4-4184-B02B-DCC69BD27962}"/>
                </a:ext>
              </a:extLst>
            </p:cNvPr>
            <p:cNvSpPr txBox="1">
              <a:spLocks noChangeArrowheads="1"/>
            </p:cNvSpPr>
            <p:nvPr/>
          </p:nvSpPr>
          <p:spPr bwMode="auto">
            <a:xfrm>
              <a:off x="523429" y="6462861"/>
              <a:ext cx="32226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IN" altLang="en-US" sz="1200" dirty="0">
                  <a:solidFill>
                    <a:srgbClr val="898989"/>
                  </a:solidFill>
                  <a:latin typeface="Times New Roman" panose="02020603050405020304" pitchFamily="18" charset="0"/>
                  <a:cs typeface="Times New Roman" panose="02020603050405020304" pitchFamily="18" charset="0"/>
                </a:rPr>
                <a:t>St. Francis Institute of Technology</a:t>
              </a:r>
            </a:p>
            <a:p>
              <a:pPr eaLnBrk="1" hangingPunct="1"/>
              <a:r>
                <a:rPr lang="en-IN" altLang="en-US" sz="1200" dirty="0">
                  <a:solidFill>
                    <a:srgbClr val="898989"/>
                  </a:solidFill>
                  <a:latin typeface="Times New Roman" panose="02020603050405020304" pitchFamily="18" charset="0"/>
                  <a:cs typeface="Times New Roman" panose="02020603050405020304" pitchFamily="18" charset="0"/>
                </a:rPr>
                <a:t>Department of Computer Engineering</a:t>
              </a:r>
            </a:p>
          </p:txBody>
        </p:sp>
        <p:sp>
          <p:nvSpPr>
            <p:cNvPr id="5129" name="Slide Number Placeholder 5">
              <a:extLst>
                <a:ext uri="{FF2B5EF4-FFF2-40B4-BE49-F238E27FC236}">
                  <a16:creationId xmlns="" xmlns:a16="http://schemas.microsoft.com/office/drawing/2014/main" id="{CB4508B4-6227-4E06-BF60-543FA84B68B5}"/>
                </a:ext>
              </a:extLst>
            </p:cNvPr>
            <p:cNvSpPr txBox="1">
              <a:spLocks noChangeArrowheads="1"/>
            </p:cNvSpPr>
            <p:nvPr/>
          </p:nvSpPr>
          <p:spPr bwMode="auto">
            <a:xfrm>
              <a:off x="8664575" y="6534299"/>
              <a:ext cx="37147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fld id="{0AA57194-F1F6-4689-8F54-3E74F91445DD}" type="slidenum">
                <a:rPr lang="en-IN" altLang="en-US" sz="1200">
                  <a:solidFill>
                    <a:srgbClr val="898989"/>
                  </a:solidFill>
                  <a:latin typeface="Times New Roman" panose="02020603050405020304" pitchFamily="18" charset="0"/>
                  <a:cs typeface="Times New Roman" panose="02020603050405020304" pitchFamily="18" charset="0"/>
                </a:rPr>
                <a:pPr algn="r" eaLnBrk="1" hangingPunct="1"/>
                <a:t>35</a:t>
              </a:fld>
              <a:endParaRPr lang="en-IN" altLang="en-US" sz="1200">
                <a:solidFill>
                  <a:srgbClr val="898989"/>
                </a:solidFill>
                <a:latin typeface="Times New Roman" panose="02020603050405020304" pitchFamily="18" charset="0"/>
                <a:cs typeface="Times New Roman" panose="02020603050405020304" pitchFamily="18" charset="0"/>
              </a:endParaRPr>
            </a:p>
          </p:txBody>
        </p:sp>
        <p:pic>
          <p:nvPicPr>
            <p:cNvPr id="5130" name="Picture 15">
              <a:extLst>
                <a:ext uri="{FF2B5EF4-FFF2-40B4-BE49-F238E27FC236}">
                  <a16:creationId xmlns="" xmlns:a16="http://schemas.microsoft.com/office/drawing/2014/main" id="{681A31B5-7703-4130-BECB-16872229C1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453336"/>
              <a:ext cx="371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a:extLst>
                <a:ext uri="{FF2B5EF4-FFF2-40B4-BE49-F238E27FC236}">
                  <a16:creationId xmlns="" xmlns:a16="http://schemas.microsoft.com/office/drawing/2014/main" id="{0A3A181D-F36B-491F-84E7-DFA7A69E0DDE}"/>
                </a:ext>
              </a:extLst>
            </p:cNvPr>
            <p:cNvCxnSpPr>
              <a:cxnSpLocks/>
            </p:cNvCxnSpPr>
            <p:nvPr/>
          </p:nvCxnSpPr>
          <p:spPr>
            <a:xfrm>
              <a:off x="-225" y="6381895"/>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133" name="Group 15">
              <a:extLst>
                <a:ext uri="{FF2B5EF4-FFF2-40B4-BE49-F238E27FC236}">
                  <a16:creationId xmlns="" xmlns:a16="http://schemas.microsoft.com/office/drawing/2014/main" id="{FE7D4B06-3176-4447-886A-E5F2DA99F793}"/>
                </a:ext>
              </a:extLst>
            </p:cNvPr>
            <p:cNvGrpSpPr>
              <a:grpSpLocks/>
            </p:cNvGrpSpPr>
            <p:nvPr/>
          </p:nvGrpSpPr>
          <p:grpSpPr bwMode="auto">
            <a:xfrm>
              <a:off x="-3400" y="836712"/>
              <a:ext cx="9111904" cy="84458"/>
              <a:chOff x="-3400" y="836712"/>
              <a:chExt cx="9111904" cy="84458"/>
            </a:xfrm>
          </p:grpSpPr>
          <p:cxnSp>
            <p:nvCxnSpPr>
              <p:cNvPr id="17" name="Straight Connector 16">
                <a:extLst>
                  <a:ext uri="{FF2B5EF4-FFF2-40B4-BE49-F238E27FC236}">
                    <a16:creationId xmlns="" xmlns:a16="http://schemas.microsoft.com/office/drawing/2014/main" id="{F1FCDAE2-8378-4B6E-8E6A-1AEFC53FF066}"/>
                  </a:ext>
                </a:extLst>
              </p:cNvPr>
              <p:cNvCxnSpPr>
                <a:cxnSpLocks/>
              </p:cNvCxnSpPr>
              <p:nvPr/>
            </p:nvCxnSpPr>
            <p:spPr>
              <a:xfrm>
                <a:off x="-225" y="836712"/>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 xmlns:a16="http://schemas.microsoft.com/office/drawing/2014/main" id="{544A434E-6AEF-4617-AD00-99E6387DB73E}"/>
                  </a:ext>
                </a:extLst>
              </p:cNvPr>
              <p:cNvSpPr/>
              <p:nvPr/>
            </p:nvSpPr>
            <p:spPr>
              <a:xfrm>
                <a:off x="-3400" y="836712"/>
                <a:ext cx="4575001" cy="8413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a:p>
            </p:txBody>
          </p:sp>
        </p:grpSp>
      </p:grpSp>
      <p:sp>
        <p:nvSpPr>
          <p:cNvPr id="5124" name="Date Placeholder 3">
            <a:extLst>
              <a:ext uri="{FF2B5EF4-FFF2-40B4-BE49-F238E27FC236}">
                <a16:creationId xmlns="" xmlns:a16="http://schemas.microsoft.com/office/drawing/2014/main" id="{76864762-95E0-4F4C-AC76-43A5EA0AA13D}"/>
              </a:ext>
            </a:extLst>
          </p:cNvPr>
          <p:cNvSpPr txBox="1">
            <a:spLocks noChangeArrowheads="1"/>
          </p:cNvSpPr>
          <p:nvPr/>
        </p:nvSpPr>
        <p:spPr bwMode="auto">
          <a:xfrm>
            <a:off x="4211638" y="6454775"/>
            <a:ext cx="1074737"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endParaRPr lang="en-IN" altLang="en-US" sz="1200" dirty="0">
              <a:solidFill>
                <a:srgbClr val="898989"/>
              </a:solidFill>
              <a:latin typeface="Times New Roman" panose="02020603050405020304" pitchFamily="18" charset="0"/>
              <a:cs typeface="Times New Roman" panose="02020603050405020304" pitchFamily="18" charset="0"/>
            </a:endParaRPr>
          </a:p>
        </p:txBody>
      </p:sp>
      <p:sp>
        <p:nvSpPr>
          <p:cNvPr id="5126" name="Rectangle 18">
            <a:extLst>
              <a:ext uri="{FF2B5EF4-FFF2-40B4-BE49-F238E27FC236}">
                <a16:creationId xmlns="" xmlns:a16="http://schemas.microsoft.com/office/drawing/2014/main" id="{FB488572-D181-476C-B85F-B5A8D188951A}"/>
              </a:ext>
            </a:extLst>
          </p:cNvPr>
          <p:cNvSpPr>
            <a:spLocks noChangeArrowheads="1"/>
          </p:cNvSpPr>
          <p:nvPr/>
        </p:nvSpPr>
        <p:spPr bwMode="auto">
          <a:xfrm>
            <a:off x="2495550" y="6350"/>
            <a:ext cx="65405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700">
                <a:solidFill>
                  <a:srgbClr val="898989"/>
                </a:solidFill>
                <a:latin typeface="Times New Roman" panose="02020603050405020304" pitchFamily="18" charset="0"/>
                <a:cs typeface="Times New Roman" panose="02020603050405020304" pitchFamily="18" charset="0"/>
              </a:rPr>
              <a:t>The material in this presentation belongs to St. Francis Institute of Technology and is solely for educational purposes. Distribution and modifications of the content is prohibited.</a:t>
            </a:r>
            <a:endParaRPr lang="en-IN" altLang="en-US" sz="700">
              <a:solidFill>
                <a:srgbClr val="898989"/>
              </a:solidFill>
              <a:latin typeface="Times New Roman" panose="02020603050405020304" pitchFamily="18" charset="0"/>
              <a:cs typeface="Times New Roman" panose="02020603050405020304" pitchFamily="18" charset="0"/>
            </a:endParaRPr>
          </a:p>
        </p:txBody>
      </p:sp>
      <p:sp>
        <p:nvSpPr>
          <p:cNvPr id="19" name="Rectangle 3">
            <a:extLst>
              <a:ext uri="{FF2B5EF4-FFF2-40B4-BE49-F238E27FC236}">
                <a16:creationId xmlns="" xmlns:a16="http://schemas.microsoft.com/office/drawing/2014/main" id="{AE322D19-C8EB-4909-8DBA-9C0D37B48757}"/>
              </a:ext>
            </a:extLst>
          </p:cNvPr>
          <p:cNvSpPr txBox="1">
            <a:spLocks noChangeArrowheads="1"/>
          </p:cNvSpPr>
          <p:nvPr/>
        </p:nvSpPr>
        <p:spPr bwMode="auto">
          <a:xfrm>
            <a:off x="584067" y="1405307"/>
            <a:ext cx="7986713" cy="5172870"/>
          </a:xfrm>
          <a:prstGeom prst="rect">
            <a:avLst/>
          </a:prstGeom>
          <a:noFill/>
          <a:ln w="9525">
            <a:noFill/>
            <a:miter lim="800000"/>
            <a:headEnd/>
            <a:tailEnd/>
          </a:ln>
        </p:spPr>
        <p:txBody>
          <a:bodyPr/>
          <a:lstStyle/>
          <a:p>
            <a:pPr algn="ctr">
              <a:spcBef>
                <a:spcPct val="20000"/>
              </a:spcBef>
              <a:buClr>
                <a:srgbClr val="002060"/>
              </a:buClr>
              <a:buSzPct val="70000"/>
            </a:pPr>
            <a:endParaRPr lang="en-US" sz="2000" b="0" i="0" dirty="0">
              <a:solidFill>
                <a:srgbClr val="333333"/>
              </a:solidFill>
              <a:effectLst/>
              <a:latin typeface="inter-regular"/>
            </a:endParaRPr>
          </a:p>
          <a:p>
            <a:pPr algn="ctr">
              <a:spcBef>
                <a:spcPct val="20000"/>
              </a:spcBef>
              <a:buClr>
                <a:srgbClr val="002060"/>
              </a:buClr>
              <a:buSzPct val="70000"/>
            </a:pPr>
            <a:endParaRPr lang="en-US" sz="2000" dirty="0">
              <a:solidFill>
                <a:srgbClr val="333333"/>
              </a:solidFill>
              <a:latin typeface="inter-regular"/>
            </a:endParaRPr>
          </a:p>
          <a:p>
            <a:pPr>
              <a:spcBef>
                <a:spcPct val="20000"/>
              </a:spcBef>
              <a:buClr>
                <a:srgbClr val="002060"/>
              </a:buClr>
              <a:buSzPct val="70000"/>
            </a:pPr>
            <a:r>
              <a:rPr lang="en-US" sz="2800" b="0" i="0" dirty="0">
                <a:solidFill>
                  <a:srgbClr val="333333"/>
                </a:solidFill>
                <a:effectLst/>
                <a:latin typeface="inter-regular"/>
              </a:rPr>
              <a:t>A relationship is used to describe the relation between entities. </a:t>
            </a:r>
          </a:p>
          <a:p>
            <a:pPr>
              <a:spcBef>
                <a:spcPct val="20000"/>
              </a:spcBef>
              <a:buClr>
                <a:srgbClr val="002060"/>
              </a:buClr>
              <a:buSzPct val="70000"/>
            </a:pPr>
            <a:r>
              <a:rPr lang="en-US" sz="2800" b="0" i="0" dirty="0">
                <a:solidFill>
                  <a:srgbClr val="333333"/>
                </a:solidFill>
                <a:effectLst/>
                <a:latin typeface="inter-regular"/>
              </a:rPr>
              <a:t>Diamond or rhombus is used to represent the relationship.</a:t>
            </a:r>
            <a:endParaRPr lang="en-IN" sz="2800" b="1" dirty="0">
              <a:solidFill>
                <a:srgbClr val="FF0000"/>
              </a:solidFill>
            </a:endParaRPr>
          </a:p>
        </p:txBody>
      </p:sp>
      <p:sp>
        <p:nvSpPr>
          <p:cNvPr id="16" name="Date Placeholder 3">
            <a:extLst>
              <a:ext uri="{FF2B5EF4-FFF2-40B4-BE49-F238E27FC236}">
                <a16:creationId xmlns="" xmlns:a16="http://schemas.microsoft.com/office/drawing/2014/main" id="{0893B3C5-1CF1-4F28-9680-DDFF9980EC8B}"/>
              </a:ext>
            </a:extLst>
          </p:cNvPr>
          <p:cNvSpPr txBox="1">
            <a:spLocks noChangeArrowheads="1"/>
          </p:cNvSpPr>
          <p:nvPr/>
        </p:nvSpPr>
        <p:spPr bwMode="auto">
          <a:xfrm>
            <a:off x="5940152" y="6453190"/>
            <a:ext cx="2613848" cy="358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r>
              <a:rPr lang="en-IN" altLang="en-US" sz="1200" dirty="0">
                <a:solidFill>
                  <a:srgbClr val="898989"/>
                </a:solidFill>
                <a:latin typeface="Times New Roman" panose="02020603050405020304" pitchFamily="18" charset="0"/>
                <a:cs typeface="Times New Roman" panose="02020603050405020304" pitchFamily="18" charset="0"/>
              </a:rPr>
              <a:t>Database Management </a:t>
            </a:r>
            <a:r>
              <a:rPr lang="en-IN" altLang="en-US" sz="1200" dirty="0" smtClean="0">
                <a:solidFill>
                  <a:srgbClr val="898989"/>
                </a:solidFill>
                <a:latin typeface="Times New Roman" panose="02020603050405020304" pitchFamily="18" charset="0"/>
                <a:cs typeface="Times New Roman" panose="02020603050405020304" pitchFamily="18" charset="0"/>
              </a:rPr>
              <a:t>System</a:t>
            </a:r>
            <a:endParaRPr lang="en-IN" altLang="en-US" sz="1200" dirty="0">
              <a:solidFill>
                <a:srgbClr val="898989"/>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 xmlns:a16="http://schemas.microsoft.com/office/drawing/2014/main" id="{B562A330-7140-4671-84BC-83EADF0B482A}"/>
              </a:ext>
            </a:extLst>
          </p:cNvPr>
          <p:cNvSpPr txBox="1"/>
          <p:nvPr/>
        </p:nvSpPr>
        <p:spPr>
          <a:xfrm>
            <a:off x="523675" y="1377102"/>
            <a:ext cx="8224790" cy="984885"/>
          </a:xfrm>
          <a:prstGeom prst="rect">
            <a:avLst/>
          </a:prstGeom>
          <a:noFill/>
        </p:spPr>
        <p:txBody>
          <a:bodyPr wrap="square">
            <a:spAutoFit/>
          </a:bodyPr>
          <a:lstStyle/>
          <a:p>
            <a:pPr algn="ctr"/>
            <a:r>
              <a:rPr lang="en-IN" sz="4000" b="0" i="0" dirty="0">
                <a:solidFill>
                  <a:srgbClr val="FF0000"/>
                </a:solidFill>
                <a:effectLst/>
                <a:latin typeface="erdana"/>
              </a:rPr>
              <a:t>3. Relationship</a:t>
            </a:r>
          </a:p>
          <a:p>
            <a:pPr algn="just">
              <a:buFont typeface="Arial" panose="020B0604020202020204" pitchFamily="34" charset="0"/>
              <a:buChar char="•"/>
            </a:pPr>
            <a:endParaRPr lang="en-US" b="0" i="0" dirty="0">
              <a:solidFill>
                <a:srgbClr val="000000"/>
              </a:solidFill>
              <a:effectLst/>
              <a:latin typeface="Arial" panose="020B0604020202020204" pitchFamily="34" charset="0"/>
            </a:endParaRPr>
          </a:p>
        </p:txBody>
      </p:sp>
      <p:pic>
        <p:nvPicPr>
          <p:cNvPr id="4098" name="Picture 2" descr="DBMS ER model concept">
            <a:extLst>
              <a:ext uri="{FF2B5EF4-FFF2-40B4-BE49-F238E27FC236}">
                <a16:creationId xmlns="" xmlns:a16="http://schemas.microsoft.com/office/drawing/2014/main" id="{BC27FF14-8F4D-49BF-8DC2-E166458C3E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5450" y="4522180"/>
            <a:ext cx="5400675" cy="122933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23082947"/>
      </p:ext>
    </p:extLst>
  </p:cSld>
  <p:clrMapOvr>
    <a:masterClrMapping/>
  </p:clrMapOvr>
  <p:transition advTm="7505"/>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40CD39A-D06B-4C0C-AA52-D0BD39F27F4D}"/>
              </a:ext>
            </a:extLst>
          </p:cNvPr>
          <p:cNvSpPr>
            <a:spLocks noGrp="1"/>
          </p:cNvSpPr>
          <p:nvPr>
            <p:ph idx="1"/>
          </p:nvPr>
        </p:nvSpPr>
        <p:spPr>
          <a:xfrm>
            <a:off x="628650" y="836712"/>
            <a:ext cx="7886700" cy="5340251"/>
          </a:xfrm>
        </p:spPr>
        <p:txBody>
          <a:bodyPr/>
          <a:lstStyle/>
          <a:p>
            <a:pPr marL="0" indent="0" algn="l">
              <a:buNone/>
            </a:pPr>
            <a:r>
              <a:rPr lang="en-US" b="1" i="0" dirty="0">
                <a:solidFill>
                  <a:srgbClr val="7030A0"/>
                </a:solidFill>
                <a:effectLst/>
                <a:latin typeface="Source Sans Pro" panose="020B0503030403020204" pitchFamily="34" charset="0"/>
              </a:rPr>
              <a:t>Cardinality</a:t>
            </a:r>
          </a:p>
          <a:p>
            <a:r>
              <a:rPr lang="en-US" sz="2000" b="0" i="0" dirty="0">
                <a:solidFill>
                  <a:srgbClr val="222222"/>
                </a:solidFill>
                <a:effectLst/>
              </a:rPr>
              <a:t>Cardinality defines the number of attributes in one entity set, which can be associated with the number of attributes of another set via a relationship set. </a:t>
            </a:r>
          </a:p>
          <a:p>
            <a:r>
              <a:rPr lang="en-US" sz="2000" b="0" i="0" dirty="0">
                <a:solidFill>
                  <a:srgbClr val="222222"/>
                </a:solidFill>
                <a:effectLst/>
              </a:rPr>
              <a:t>it refers to the relationship one table can have with the other table.</a:t>
            </a:r>
            <a:endParaRPr lang="en-US" sz="2000" b="1" i="0" dirty="0">
              <a:solidFill>
                <a:srgbClr val="7030A0"/>
              </a:solidFill>
              <a:effectLst/>
            </a:endParaRPr>
          </a:p>
          <a:p>
            <a:pPr algn="l"/>
            <a:r>
              <a:rPr lang="en-US" sz="2000" b="0" i="0" dirty="0">
                <a:solidFill>
                  <a:srgbClr val="222222"/>
                </a:solidFill>
                <a:effectLst/>
              </a:rPr>
              <a:t>Defines the numerical attributes of the relationship between two entities or entity sets.</a:t>
            </a:r>
          </a:p>
          <a:p>
            <a:pPr algn="l"/>
            <a:r>
              <a:rPr lang="en-US" sz="2000" b="0" i="0" dirty="0">
                <a:solidFill>
                  <a:srgbClr val="222222"/>
                </a:solidFill>
                <a:effectLst/>
              </a:rPr>
              <a:t>Different types of cardinal relationships are:</a:t>
            </a:r>
            <a:endParaRPr lang="en-US" b="0" i="0" dirty="0">
              <a:solidFill>
                <a:srgbClr val="222222"/>
              </a:solidFill>
              <a:effectLst/>
              <a:latin typeface="Source Sans Pro" panose="020B0503030403020204" pitchFamily="34" charset="0"/>
            </a:endParaRPr>
          </a:p>
          <a:p>
            <a:pPr marL="514350" indent="-514350" algn="l">
              <a:buFont typeface="+mj-lt"/>
              <a:buAutoNum type="arabicPeriod"/>
            </a:pPr>
            <a:r>
              <a:rPr lang="en-US" b="0" i="0" dirty="0">
                <a:solidFill>
                  <a:schemeClr val="accent2">
                    <a:lumMod val="75000"/>
                  </a:schemeClr>
                </a:solidFill>
                <a:effectLst/>
                <a:latin typeface="Source Sans Pro" panose="020B0503030403020204" pitchFamily="34" charset="0"/>
              </a:rPr>
              <a:t>One-to-One Relationships</a:t>
            </a:r>
          </a:p>
          <a:p>
            <a:pPr marL="514350" indent="-514350" algn="l">
              <a:buFont typeface="+mj-lt"/>
              <a:buAutoNum type="arabicPeriod"/>
            </a:pPr>
            <a:r>
              <a:rPr lang="en-US" b="0" i="0" dirty="0">
                <a:solidFill>
                  <a:schemeClr val="accent2">
                    <a:lumMod val="75000"/>
                  </a:schemeClr>
                </a:solidFill>
                <a:effectLst/>
                <a:latin typeface="Source Sans Pro" panose="020B0503030403020204" pitchFamily="34" charset="0"/>
              </a:rPr>
              <a:t>One-to-Many Relationships</a:t>
            </a:r>
          </a:p>
          <a:p>
            <a:pPr marL="514350" indent="-514350" algn="l">
              <a:buFont typeface="+mj-lt"/>
              <a:buAutoNum type="arabicPeriod"/>
            </a:pPr>
            <a:r>
              <a:rPr lang="en-US" b="0" i="0" dirty="0">
                <a:solidFill>
                  <a:schemeClr val="accent2">
                    <a:lumMod val="75000"/>
                  </a:schemeClr>
                </a:solidFill>
                <a:effectLst/>
                <a:latin typeface="Source Sans Pro" panose="020B0503030403020204" pitchFamily="34" charset="0"/>
              </a:rPr>
              <a:t>May to One Relationships</a:t>
            </a:r>
          </a:p>
          <a:p>
            <a:pPr marL="514350" indent="-514350" algn="l">
              <a:buFont typeface="+mj-lt"/>
              <a:buAutoNum type="arabicPeriod"/>
            </a:pPr>
            <a:r>
              <a:rPr lang="en-US" b="0" i="0" dirty="0">
                <a:solidFill>
                  <a:schemeClr val="accent2">
                    <a:lumMod val="75000"/>
                  </a:schemeClr>
                </a:solidFill>
                <a:effectLst/>
                <a:latin typeface="Source Sans Pro" panose="020B0503030403020204" pitchFamily="34" charset="0"/>
              </a:rPr>
              <a:t>Many-to-Many Relationships</a:t>
            </a:r>
          </a:p>
        </p:txBody>
      </p:sp>
    </p:spTree>
    <p:extLst>
      <p:ext uri="{BB962C8B-B14F-4D97-AF65-F5344CB8AC3E}">
        <p14:creationId xmlns:p14="http://schemas.microsoft.com/office/powerpoint/2010/main" val="30534035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 xmlns:a16="http://schemas.microsoft.com/office/drawing/2014/main" id="{720761CB-4AC1-4010-ABF5-96E1BF487A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052736"/>
            <a:ext cx="6840760" cy="4147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78413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528981E-DE30-4A3E-97C1-AACEE5AF0A6C}"/>
              </a:ext>
            </a:extLst>
          </p:cNvPr>
          <p:cNvSpPr>
            <a:spLocks noGrp="1"/>
          </p:cNvSpPr>
          <p:nvPr>
            <p:ph idx="1"/>
          </p:nvPr>
        </p:nvSpPr>
        <p:spPr>
          <a:xfrm>
            <a:off x="395536" y="548680"/>
            <a:ext cx="7886700" cy="5268243"/>
          </a:xfrm>
        </p:spPr>
        <p:txBody>
          <a:bodyPr/>
          <a:lstStyle/>
          <a:p>
            <a:pPr marL="0" indent="0">
              <a:buNone/>
            </a:pPr>
            <a:r>
              <a:rPr lang="en-IN" b="1" i="0" dirty="0">
                <a:solidFill>
                  <a:srgbClr val="FF0000"/>
                </a:solidFill>
                <a:effectLst/>
                <a:latin typeface="inter-bold"/>
              </a:rPr>
              <a:t>a. One-to-One Relationship</a:t>
            </a:r>
            <a:endParaRPr lang="en-IN" dirty="0">
              <a:solidFill>
                <a:srgbClr val="FF0000"/>
              </a:solidFill>
            </a:endParaRPr>
          </a:p>
        </p:txBody>
      </p:sp>
      <p:pic>
        <p:nvPicPr>
          <p:cNvPr id="7170" name="Picture 2">
            <a:extLst>
              <a:ext uri="{FF2B5EF4-FFF2-40B4-BE49-F238E27FC236}">
                <a16:creationId xmlns="" xmlns:a16="http://schemas.microsoft.com/office/drawing/2014/main" id="{CC2131EE-47C8-4A65-88BE-BA867D44D9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3180074"/>
            <a:ext cx="3162300" cy="20617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 xmlns:a16="http://schemas.microsoft.com/office/drawing/2014/main" id="{2C984737-B8F8-4198-B29D-53C7BB0B0F29}"/>
              </a:ext>
            </a:extLst>
          </p:cNvPr>
          <p:cNvSpPr txBox="1"/>
          <p:nvPr/>
        </p:nvSpPr>
        <p:spPr>
          <a:xfrm>
            <a:off x="1403648" y="5752343"/>
            <a:ext cx="5832648" cy="369332"/>
          </a:xfrm>
          <a:prstGeom prst="rect">
            <a:avLst/>
          </a:prstGeom>
          <a:noFill/>
        </p:spPr>
        <p:txBody>
          <a:bodyPr wrap="square">
            <a:spAutoFit/>
          </a:bodyPr>
          <a:lstStyle/>
          <a:p>
            <a:r>
              <a:rPr lang="en-US" b="0" i="0" dirty="0">
                <a:solidFill>
                  <a:srgbClr val="000000"/>
                </a:solidFill>
                <a:effectLst/>
                <a:latin typeface="Arial" panose="020B0604020202020204" pitchFamily="34" charset="0"/>
              </a:rPr>
              <a:t>One entity of A is associated with one entity of B</a:t>
            </a:r>
            <a:endParaRPr lang="en-IN" dirty="0"/>
          </a:p>
        </p:txBody>
      </p:sp>
      <p:sp>
        <p:nvSpPr>
          <p:cNvPr id="7" name="TextBox 6">
            <a:extLst>
              <a:ext uri="{FF2B5EF4-FFF2-40B4-BE49-F238E27FC236}">
                <a16:creationId xmlns="" xmlns:a16="http://schemas.microsoft.com/office/drawing/2014/main" id="{3E05F3D3-6836-4EDC-BED3-1548A44A55B3}"/>
              </a:ext>
            </a:extLst>
          </p:cNvPr>
          <p:cNvSpPr txBox="1"/>
          <p:nvPr/>
        </p:nvSpPr>
        <p:spPr>
          <a:xfrm>
            <a:off x="615668" y="1113248"/>
            <a:ext cx="8119814" cy="1938992"/>
          </a:xfrm>
          <a:prstGeom prst="rect">
            <a:avLst/>
          </a:prstGeom>
          <a:noFill/>
        </p:spPr>
        <p:txBody>
          <a:bodyPr wrap="square">
            <a:spAutoFit/>
          </a:bodyPr>
          <a:lstStyle/>
          <a:p>
            <a:pPr algn="l" fontAlgn="base"/>
            <a:r>
              <a:rPr lang="en-US" sz="2400" b="0" i="0" dirty="0">
                <a:solidFill>
                  <a:srgbClr val="303030"/>
                </a:solidFill>
                <a:effectLst/>
                <a:latin typeface="Arimo"/>
              </a:rPr>
              <a:t>By this cardinality constraint,</a:t>
            </a:r>
          </a:p>
          <a:p>
            <a:pPr algn="l" fontAlgn="base">
              <a:buFont typeface="Arial" panose="020B0604020202020204" pitchFamily="34" charset="0"/>
              <a:buChar char="•"/>
            </a:pPr>
            <a:r>
              <a:rPr lang="en-US" sz="2400" b="0" i="0" dirty="0">
                <a:solidFill>
                  <a:srgbClr val="303030"/>
                </a:solidFill>
                <a:effectLst/>
                <a:latin typeface="Arimo"/>
              </a:rPr>
              <a:t>An entity in set A can be associated with at most one entity in set B.</a:t>
            </a:r>
          </a:p>
          <a:p>
            <a:pPr algn="l" fontAlgn="base">
              <a:buFont typeface="Arial" panose="020B0604020202020204" pitchFamily="34" charset="0"/>
              <a:buChar char="•"/>
            </a:pPr>
            <a:r>
              <a:rPr lang="en-US" sz="2400" b="0" i="0" dirty="0">
                <a:solidFill>
                  <a:srgbClr val="303030"/>
                </a:solidFill>
                <a:effectLst/>
                <a:latin typeface="Arimo"/>
              </a:rPr>
              <a:t>An entity in set B can be associated with at most one entity in set A.</a:t>
            </a:r>
          </a:p>
        </p:txBody>
      </p:sp>
    </p:spTree>
    <p:extLst>
      <p:ext uri="{BB962C8B-B14F-4D97-AF65-F5344CB8AC3E}">
        <p14:creationId xmlns:p14="http://schemas.microsoft.com/office/powerpoint/2010/main" val="40201557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94C15EAF-7815-4913-ABBF-9C80C70B3F91}"/>
              </a:ext>
            </a:extLst>
          </p:cNvPr>
          <p:cNvSpPr>
            <a:spLocks noGrp="1"/>
          </p:cNvSpPr>
          <p:nvPr>
            <p:ph idx="1"/>
          </p:nvPr>
        </p:nvSpPr>
        <p:spPr>
          <a:xfrm>
            <a:off x="628650" y="1124744"/>
            <a:ext cx="7886700" cy="5052219"/>
          </a:xfrm>
        </p:spPr>
        <p:txBody>
          <a:bodyPr/>
          <a:lstStyle/>
          <a:p>
            <a:pPr algn="l" fontAlgn="base"/>
            <a:r>
              <a:rPr lang="en-US" sz="4400" dirty="0">
                <a:solidFill>
                  <a:srgbClr val="FF0000"/>
                </a:solidFill>
              </a:rPr>
              <a:t> </a:t>
            </a:r>
            <a:r>
              <a:rPr lang="en-US" sz="3200" b="1" i="0" u="sng" dirty="0">
                <a:solidFill>
                  <a:srgbClr val="303030"/>
                </a:solidFill>
                <a:effectLst/>
                <a:latin typeface="roboto condensed" panose="020B0604020202020204" pitchFamily="2" charset="0"/>
              </a:rPr>
              <a:t>Example-</a:t>
            </a:r>
            <a:endParaRPr lang="en-US" sz="3200" b="1" i="0" dirty="0">
              <a:solidFill>
                <a:srgbClr val="303030"/>
              </a:solidFill>
              <a:effectLst/>
              <a:latin typeface="roboto condensed" panose="020B0604020202020204" pitchFamily="2" charset="0"/>
            </a:endParaRPr>
          </a:p>
          <a:p>
            <a:pPr algn="l" fontAlgn="base"/>
            <a:endParaRPr lang="en-US" sz="3200" b="0" i="0" dirty="0">
              <a:solidFill>
                <a:srgbClr val="303030"/>
              </a:solidFill>
              <a:effectLst/>
              <a:latin typeface="Arimo"/>
            </a:endParaRPr>
          </a:p>
          <a:p>
            <a:pPr algn="l" fontAlgn="base"/>
            <a:r>
              <a:rPr lang="en-US" sz="3200" b="0" i="0" dirty="0">
                <a:solidFill>
                  <a:srgbClr val="303030"/>
                </a:solidFill>
                <a:effectLst/>
                <a:latin typeface="Arimo"/>
              </a:rPr>
              <a:t>Consider the following ER diagram-</a:t>
            </a:r>
          </a:p>
          <a:p>
            <a:pPr marL="0" indent="0">
              <a:buNone/>
            </a:pPr>
            <a:endParaRPr lang="en-IN" sz="4400" dirty="0">
              <a:solidFill>
                <a:srgbClr val="FF0000"/>
              </a:solidFill>
            </a:endParaRPr>
          </a:p>
        </p:txBody>
      </p:sp>
      <p:pic>
        <p:nvPicPr>
          <p:cNvPr id="2" name="Picture 1">
            <a:extLst>
              <a:ext uri="{FF2B5EF4-FFF2-40B4-BE49-F238E27FC236}">
                <a16:creationId xmlns="" xmlns:a16="http://schemas.microsoft.com/office/drawing/2014/main" id="{765594EB-5BED-4602-8D3B-B69522AF06B9}"/>
              </a:ext>
            </a:extLst>
          </p:cNvPr>
          <p:cNvPicPr>
            <a:picLocks noChangeAspect="1"/>
          </p:cNvPicPr>
          <p:nvPr/>
        </p:nvPicPr>
        <p:blipFill>
          <a:blip r:embed="rId2"/>
          <a:stretch>
            <a:fillRect/>
          </a:stretch>
        </p:blipFill>
        <p:spPr>
          <a:xfrm>
            <a:off x="1259632" y="3650853"/>
            <a:ext cx="6264696" cy="1171575"/>
          </a:xfrm>
          <a:prstGeom prst="rect">
            <a:avLst/>
          </a:prstGeom>
        </p:spPr>
      </p:pic>
      <p:sp>
        <p:nvSpPr>
          <p:cNvPr id="5" name="TextBox 4">
            <a:extLst>
              <a:ext uri="{FF2B5EF4-FFF2-40B4-BE49-F238E27FC236}">
                <a16:creationId xmlns="" xmlns:a16="http://schemas.microsoft.com/office/drawing/2014/main" id="{E0A5398A-99A7-4C10-A70C-E9E11467E968}"/>
              </a:ext>
            </a:extLst>
          </p:cNvPr>
          <p:cNvSpPr txBox="1"/>
          <p:nvPr/>
        </p:nvSpPr>
        <p:spPr>
          <a:xfrm>
            <a:off x="628650" y="5367690"/>
            <a:ext cx="6823670" cy="1200329"/>
          </a:xfrm>
          <a:prstGeom prst="rect">
            <a:avLst/>
          </a:prstGeom>
          <a:noFill/>
        </p:spPr>
        <p:txBody>
          <a:bodyPr wrap="square">
            <a:spAutoFit/>
          </a:bodyPr>
          <a:lstStyle/>
          <a:p>
            <a:pPr algn="l" fontAlgn="base"/>
            <a:r>
              <a:rPr lang="en-US" b="0" i="0" dirty="0">
                <a:solidFill>
                  <a:srgbClr val="303030"/>
                </a:solidFill>
                <a:effectLst/>
                <a:latin typeface="Arimo"/>
              </a:rPr>
              <a:t>Here,</a:t>
            </a:r>
          </a:p>
          <a:p>
            <a:pPr algn="l" fontAlgn="base">
              <a:buFont typeface="Arial" panose="020B0604020202020204" pitchFamily="34" charset="0"/>
              <a:buChar char="•"/>
            </a:pPr>
            <a:r>
              <a:rPr lang="en-US" b="0" i="0" dirty="0">
                <a:solidFill>
                  <a:srgbClr val="303030"/>
                </a:solidFill>
                <a:effectLst/>
                <a:latin typeface="Arimo"/>
              </a:rPr>
              <a:t>One student can enroll in at most one course.</a:t>
            </a:r>
          </a:p>
          <a:p>
            <a:pPr algn="l" fontAlgn="base">
              <a:buFont typeface="Arial" panose="020B0604020202020204" pitchFamily="34" charset="0"/>
              <a:buChar char="•"/>
            </a:pPr>
            <a:r>
              <a:rPr lang="en-US" b="0" i="0" dirty="0">
                <a:solidFill>
                  <a:srgbClr val="303030"/>
                </a:solidFill>
                <a:effectLst/>
                <a:latin typeface="Arimo"/>
              </a:rPr>
              <a:t>One course can be enrolled by at most one student.</a:t>
            </a:r>
          </a:p>
          <a:p>
            <a:pPr algn="l" fontAlgn="base"/>
            <a:r>
              <a:rPr lang="en-US" b="0" i="0" dirty="0">
                <a:solidFill>
                  <a:srgbClr val="303030"/>
                </a:solidFill>
                <a:effectLst/>
                <a:latin typeface="Arimo"/>
              </a:rPr>
              <a:t> </a:t>
            </a:r>
          </a:p>
        </p:txBody>
      </p:sp>
    </p:spTree>
    <p:extLst>
      <p:ext uri="{BB962C8B-B14F-4D97-AF65-F5344CB8AC3E}">
        <p14:creationId xmlns:p14="http://schemas.microsoft.com/office/powerpoint/2010/main" val="135149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ER model stands for an Entity-Relationship </a:t>
            </a:r>
            <a:r>
              <a:rPr lang="en-US" dirty="0" smtClean="0"/>
              <a:t>model.</a:t>
            </a:r>
          </a:p>
          <a:p>
            <a:r>
              <a:rPr lang="en-US" dirty="0" smtClean="0"/>
              <a:t>It </a:t>
            </a:r>
            <a:r>
              <a:rPr lang="en-US" dirty="0"/>
              <a:t>is a high-level data model. </a:t>
            </a:r>
            <a:endParaRPr lang="en-US" dirty="0" smtClean="0"/>
          </a:p>
          <a:p>
            <a:r>
              <a:rPr lang="en-US" dirty="0" smtClean="0"/>
              <a:t>This </a:t>
            </a:r>
            <a:r>
              <a:rPr lang="en-US" dirty="0"/>
              <a:t>model is used to define the data elements and relationship for a specified system.</a:t>
            </a:r>
          </a:p>
          <a:p>
            <a:r>
              <a:rPr lang="en-US" dirty="0"/>
              <a:t>It develops a conceptual design for the database. It also develops a very simple and easy to design view of data.</a:t>
            </a:r>
          </a:p>
          <a:p>
            <a:endParaRPr lang="en-US" dirty="0"/>
          </a:p>
        </p:txBody>
      </p:sp>
    </p:spTree>
    <p:extLst>
      <p:ext uri="{BB962C8B-B14F-4D97-AF65-F5344CB8AC3E}">
        <p14:creationId xmlns:p14="http://schemas.microsoft.com/office/powerpoint/2010/main" val="32847257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F73BC28B-EB96-46F3-9D9F-7B7FAF108809}"/>
              </a:ext>
            </a:extLst>
          </p:cNvPr>
          <p:cNvSpPr>
            <a:spLocks noGrp="1"/>
          </p:cNvSpPr>
          <p:nvPr>
            <p:ph idx="1"/>
          </p:nvPr>
        </p:nvSpPr>
        <p:spPr>
          <a:xfrm>
            <a:off x="628650" y="764704"/>
            <a:ext cx="7886700" cy="5412259"/>
          </a:xfrm>
        </p:spPr>
        <p:txBody>
          <a:bodyPr/>
          <a:lstStyle/>
          <a:p>
            <a:pPr algn="just"/>
            <a:r>
              <a:rPr lang="en-US" b="1" i="0" dirty="0">
                <a:solidFill>
                  <a:srgbClr val="000000"/>
                </a:solidFill>
                <a:effectLst/>
                <a:latin typeface="Arial" panose="020B0604020202020204" pitchFamily="34" charset="0"/>
              </a:rPr>
              <a:t>Example</a:t>
            </a:r>
            <a:endParaRPr lang="en-US" b="0" i="0" dirty="0">
              <a:solidFill>
                <a:srgbClr val="000000"/>
              </a:solidFill>
              <a:effectLst/>
              <a:latin typeface="Arial" panose="020B0604020202020204" pitchFamily="34" charset="0"/>
            </a:endParaRPr>
          </a:p>
          <a:p>
            <a:pPr marL="0" indent="0" algn="just">
              <a:buNone/>
            </a:pPr>
            <a:r>
              <a:rPr lang="en-US" b="0" i="0" dirty="0">
                <a:solidFill>
                  <a:srgbClr val="000000"/>
                </a:solidFill>
                <a:effectLst/>
                <a:latin typeface="Arial" panose="020B0604020202020204" pitchFamily="34" charset="0"/>
              </a:rPr>
              <a:t>1] Here, one department has one head of the department (HOD).</a:t>
            </a:r>
          </a:p>
          <a:p>
            <a:endParaRPr lang="en-IN" dirty="0"/>
          </a:p>
        </p:txBody>
      </p:sp>
      <p:pic>
        <p:nvPicPr>
          <p:cNvPr id="4" name="Picture 3">
            <a:extLst>
              <a:ext uri="{FF2B5EF4-FFF2-40B4-BE49-F238E27FC236}">
                <a16:creationId xmlns="" xmlns:a16="http://schemas.microsoft.com/office/drawing/2014/main" id="{F109FABC-6AD4-429B-BC2B-02D276689738}"/>
              </a:ext>
            </a:extLst>
          </p:cNvPr>
          <p:cNvPicPr>
            <a:picLocks noChangeAspect="1"/>
          </p:cNvPicPr>
          <p:nvPr/>
        </p:nvPicPr>
        <p:blipFill>
          <a:blip r:embed="rId2"/>
          <a:stretch>
            <a:fillRect/>
          </a:stretch>
        </p:blipFill>
        <p:spPr>
          <a:xfrm>
            <a:off x="1115616" y="2393047"/>
            <a:ext cx="6120680" cy="1296144"/>
          </a:xfrm>
          <a:prstGeom prst="rect">
            <a:avLst/>
          </a:prstGeom>
        </p:spPr>
      </p:pic>
      <p:sp>
        <p:nvSpPr>
          <p:cNvPr id="5" name="TextBox 4">
            <a:extLst>
              <a:ext uri="{FF2B5EF4-FFF2-40B4-BE49-F238E27FC236}">
                <a16:creationId xmlns="" xmlns:a16="http://schemas.microsoft.com/office/drawing/2014/main" id="{EE3AA286-24EC-4E65-BE0D-E86867F9B10C}"/>
              </a:ext>
            </a:extLst>
          </p:cNvPr>
          <p:cNvSpPr txBox="1"/>
          <p:nvPr/>
        </p:nvSpPr>
        <p:spPr>
          <a:xfrm>
            <a:off x="652321" y="4497855"/>
            <a:ext cx="8352928" cy="646331"/>
          </a:xfrm>
          <a:prstGeom prst="rect">
            <a:avLst/>
          </a:prstGeom>
          <a:noFill/>
        </p:spPr>
        <p:txBody>
          <a:bodyPr wrap="square">
            <a:spAutoFit/>
          </a:bodyPr>
          <a:lstStyle/>
          <a:p>
            <a:r>
              <a:rPr lang="en-US" b="0" i="0" dirty="0">
                <a:solidFill>
                  <a:srgbClr val="222426"/>
                </a:solidFill>
                <a:effectLst/>
                <a:latin typeface="Roboto" panose="02000000000000000000" pitchFamily="2" charset="0"/>
              </a:rPr>
              <a:t>2] A relationship between person and passport is one to one because a person can have only one passport and a passport can be assigned to only one person.</a:t>
            </a:r>
            <a:endParaRPr lang="en-IN" dirty="0"/>
          </a:p>
        </p:txBody>
      </p:sp>
    </p:spTree>
    <p:extLst>
      <p:ext uri="{BB962C8B-B14F-4D97-AF65-F5344CB8AC3E}">
        <p14:creationId xmlns:p14="http://schemas.microsoft.com/office/powerpoint/2010/main" val="41329819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58C77248-5BB2-400A-B4D6-7F74AC02936A}"/>
              </a:ext>
            </a:extLst>
          </p:cNvPr>
          <p:cNvSpPr>
            <a:spLocks noGrp="1"/>
          </p:cNvSpPr>
          <p:nvPr>
            <p:ph idx="1"/>
          </p:nvPr>
        </p:nvSpPr>
        <p:spPr>
          <a:xfrm>
            <a:off x="628650" y="1124744"/>
            <a:ext cx="7886700" cy="5052219"/>
          </a:xfrm>
        </p:spPr>
        <p:txBody>
          <a:bodyPr/>
          <a:lstStyle/>
          <a:p>
            <a:pPr marL="0" indent="0">
              <a:buNone/>
            </a:pPr>
            <a:r>
              <a:rPr lang="en-IN" b="1" i="0" u="sng" dirty="0">
                <a:solidFill>
                  <a:srgbClr val="FF0000"/>
                </a:solidFill>
                <a:effectLst/>
                <a:latin typeface="roboto condensed" panose="02000000000000000000" pitchFamily="2" charset="0"/>
              </a:rPr>
              <a:t>2. Many-to-One Cardinality</a:t>
            </a:r>
            <a:endParaRPr lang="en-IN" b="1" i="0" dirty="0">
              <a:solidFill>
                <a:srgbClr val="FF0000"/>
              </a:solidFill>
              <a:effectLst/>
              <a:latin typeface="roboto condensed" panose="02000000000000000000" pitchFamily="2" charset="0"/>
            </a:endParaRPr>
          </a:p>
          <a:p>
            <a:pPr algn="l" fontAlgn="base"/>
            <a:r>
              <a:rPr lang="en-US" b="0" i="0" dirty="0">
                <a:solidFill>
                  <a:srgbClr val="303030"/>
                </a:solidFill>
                <a:effectLst/>
                <a:latin typeface="Arimo"/>
              </a:rPr>
              <a:t>By this cardinality constraint,</a:t>
            </a:r>
          </a:p>
          <a:p>
            <a:pPr algn="l" fontAlgn="base">
              <a:buFont typeface="Arial" panose="020B0604020202020204" pitchFamily="34" charset="0"/>
              <a:buChar char="•"/>
            </a:pPr>
            <a:r>
              <a:rPr lang="en-US" b="0" i="0" dirty="0">
                <a:solidFill>
                  <a:srgbClr val="303030"/>
                </a:solidFill>
                <a:effectLst/>
                <a:latin typeface="Arimo"/>
              </a:rPr>
              <a:t>An entity in set A can be associated with at most one entity in set B.</a:t>
            </a:r>
          </a:p>
          <a:p>
            <a:pPr algn="l" fontAlgn="base">
              <a:buFont typeface="Arial" panose="020B0604020202020204" pitchFamily="34" charset="0"/>
              <a:buChar char="•"/>
            </a:pPr>
            <a:r>
              <a:rPr lang="en-US" b="0" i="0" dirty="0">
                <a:solidFill>
                  <a:srgbClr val="303030"/>
                </a:solidFill>
                <a:effectLst/>
                <a:latin typeface="Arimo"/>
              </a:rPr>
              <a:t>An entity in set B can be associated with any number (zero or more) of entities in set A.</a:t>
            </a:r>
          </a:p>
          <a:p>
            <a:endParaRPr lang="en-IN" dirty="0"/>
          </a:p>
        </p:txBody>
      </p:sp>
      <p:pic>
        <p:nvPicPr>
          <p:cNvPr id="3074" name="Picture 2">
            <a:extLst>
              <a:ext uri="{FF2B5EF4-FFF2-40B4-BE49-F238E27FC236}">
                <a16:creationId xmlns="" xmlns:a16="http://schemas.microsoft.com/office/drawing/2014/main" id="{A2F0C9D5-F4C1-45A1-BF9B-6354C678FB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4365104"/>
            <a:ext cx="2457450" cy="2088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94603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D16F6B1F-A871-41C4-B86A-BDFD2DAB68E5}"/>
              </a:ext>
            </a:extLst>
          </p:cNvPr>
          <p:cNvPicPr>
            <a:picLocks noGrp="1" noChangeAspect="1"/>
          </p:cNvPicPr>
          <p:nvPr>
            <p:ph idx="1"/>
          </p:nvPr>
        </p:nvPicPr>
        <p:blipFill>
          <a:blip r:embed="rId2"/>
          <a:stretch>
            <a:fillRect/>
          </a:stretch>
        </p:blipFill>
        <p:spPr>
          <a:xfrm>
            <a:off x="899592" y="692696"/>
            <a:ext cx="6192688" cy="1512168"/>
          </a:xfrm>
          <a:prstGeom prst="rect">
            <a:avLst/>
          </a:prstGeom>
        </p:spPr>
      </p:pic>
      <p:sp>
        <p:nvSpPr>
          <p:cNvPr id="6" name="Rectangle 2">
            <a:extLst>
              <a:ext uri="{FF2B5EF4-FFF2-40B4-BE49-F238E27FC236}">
                <a16:creationId xmlns="" xmlns:a16="http://schemas.microsoft.com/office/drawing/2014/main" id="{44EFE22B-39E7-4D3A-96D3-D0EEA5E1D555}"/>
              </a:ext>
            </a:extLst>
          </p:cNvPr>
          <p:cNvSpPr>
            <a:spLocks noChangeArrowheads="1"/>
          </p:cNvSpPr>
          <p:nvPr/>
        </p:nvSpPr>
        <p:spPr bwMode="auto">
          <a:xfrm>
            <a:off x="683568" y="2636912"/>
            <a:ext cx="7560840" cy="1277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5392" rIns="0" bIns="5078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303030"/>
                </a:solidFill>
                <a:latin typeface="Arimo"/>
              </a:rPr>
              <a:t>here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rgbClr val="303030"/>
              </a:solidFill>
              <a:effectLst/>
              <a:latin typeface="Arimo"/>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303030"/>
                </a:solidFill>
                <a:effectLst/>
                <a:latin typeface="Arimo"/>
              </a:rPr>
              <a:t>Many  students can enroll in one course.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032879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 xmlns:a16="http://schemas.microsoft.com/office/drawing/2014/main" id="{A5D1AF2B-16A3-41F2-B0C8-C663DAAD6058}"/>
              </a:ext>
            </a:extLst>
          </p:cNvPr>
          <p:cNvSpPr>
            <a:spLocks noGrp="1"/>
          </p:cNvSpPr>
          <p:nvPr>
            <p:ph idx="1"/>
          </p:nvPr>
        </p:nvSpPr>
        <p:spPr>
          <a:xfrm>
            <a:off x="628650" y="764704"/>
            <a:ext cx="7886700" cy="5412259"/>
          </a:xfrm>
        </p:spPr>
        <p:txBody>
          <a:bodyPr/>
          <a:lstStyle/>
          <a:p>
            <a:pPr algn="just"/>
            <a:r>
              <a:rPr lang="en-US" b="1" i="0" dirty="0">
                <a:solidFill>
                  <a:srgbClr val="000000"/>
                </a:solidFill>
                <a:effectLst/>
                <a:latin typeface="Arial" panose="020B0604020202020204" pitchFamily="34" charset="0"/>
              </a:rPr>
              <a:t>Example</a:t>
            </a:r>
            <a:endParaRPr lang="en-US" b="0" i="0" dirty="0">
              <a:solidFill>
                <a:srgbClr val="000000"/>
              </a:solidFill>
              <a:effectLst/>
              <a:latin typeface="Arial" panose="020B0604020202020204" pitchFamily="34" charset="0"/>
            </a:endParaRPr>
          </a:p>
          <a:p>
            <a:pPr marL="0" indent="0" algn="just">
              <a:buNone/>
            </a:pPr>
            <a:r>
              <a:rPr lang="en-US" b="0" i="0" dirty="0">
                <a:solidFill>
                  <a:srgbClr val="000000"/>
                </a:solidFill>
                <a:effectLst/>
                <a:latin typeface="Arial" panose="020B0604020202020204" pitchFamily="34" charset="0"/>
              </a:rPr>
              <a:t>1] Here, many faculties work in one department.</a:t>
            </a:r>
          </a:p>
          <a:p>
            <a:endParaRPr lang="en-IN" dirty="0"/>
          </a:p>
        </p:txBody>
      </p:sp>
      <p:pic>
        <p:nvPicPr>
          <p:cNvPr id="5" name="Picture 4">
            <a:extLst>
              <a:ext uri="{FF2B5EF4-FFF2-40B4-BE49-F238E27FC236}">
                <a16:creationId xmlns="" xmlns:a16="http://schemas.microsoft.com/office/drawing/2014/main" id="{D01C0DBB-6674-477E-BE41-143CAA3FB4BC}"/>
              </a:ext>
            </a:extLst>
          </p:cNvPr>
          <p:cNvPicPr>
            <a:picLocks noChangeAspect="1"/>
          </p:cNvPicPr>
          <p:nvPr/>
        </p:nvPicPr>
        <p:blipFill>
          <a:blip r:embed="rId2"/>
          <a:stretch>
            <a:fillRect/>
          </a:stretch>
        </p:blipFill>
        <p:spPr>
          <a:xfrm>
            <a:off x="1331640" y="1700808"/>
            <a:ext cx="5904656" cy="1368152"/>
          </a:xfrm>
          <a:prstGeom prst="rect">
            <a:avLst/>
          </a:prstGeom>
        </p:spPr>
      </p:pic>
      <p:sp>
        <p:nvSpPr>
          <p:cNvPr id="6" name="TextBox 5">
            <a:extLst>
              <a:ext uri="{FF2B5EF4-FFF2-40B4-BE49-F238E27FC236}">
                <a16:creationId xmlns="" xmlns:a16="http://schemas.microsoft.com/office/drawing/2014/main" id="{320A3976-4269-4731-9D03-B62ADC76CA66}"/>
              </a:ext>
            </a:extLst>
          </p:cNvPr>
          <p:cNvSpPr txBox="1"/>
          <p:nvPr/>
        </p:nvSpPr>
        <p:spPr>
          <a:xfrm>
            <a:off x="467544" y="4264692"/>
            <a:ext cx="8208912" cy="923330"/>
          </a:xfrm>
          <a:prstGeom prst="rect">
            <a:avLst/>
          </a:prstGeom>
          <a:noFill/>
        </p:spPr>
        <p:txBody>
          <a:bodyPr wrap="square">
            <a:spAutoFit/>
          </a:bodyPr>
          <a:lstStyle/>
          <a:p>
            <a:r>
              <a:rPr lang="en-US" b="0" i="0" dirty="0">
                <a:solidFill>
                  <a:srgbClr val="222426"/>
                </a:solidFill>
                <a:effectLst/>
                <a:latin typeface="Roboto" panose="02000000000000000000" pitchFamily="2" charset="0"/>
              </a:rPr>
              <a:t>2] Relationship between student and university is many to one because a university can have many students but a student can only study only in single university at a time.</a:t>
            </a:r>
            <a:endParaRPr lang="en-IN" dirty="0"/>
          </a:p>
        </p:txBody>
      </p:sp>
    </p:spTree>
    <p:extLst>
      <p:ext uri="{BB962C8B-B14F-4D97-AF65-F5344CB8AC3E}">
        <p14:creationId xmlns:p14="http://schemas.microsoft.com/office/powerpoint/2010/main" val="16609647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FE25236E-361A-494C-9E31-570AEDD2EF0B}"/>
              </a:ext>
            </a:extLst>
          </p:cNvPr>
          <p:cNvSpPr>
            <a:spLocks noGrp="1"/>
          </p:cNvSpPr>
          <p:nvPr>
            <p:ph idx="1"/>
          </p:nvPr>
        </p:nvSpPr>
        <p:spPr>
          <a:xfrm>
            <a:off x="628650" y="764704"/>
            <a:ext cx="7886700" cy="5412259"/>
          </a:xfrm>
        </p:spPr>
        <p:txBody>
          <a:bodyPr/>
          <a:lstStyle/>
          <a:p>
            <a:pPr marL="0" indent="0">
              <a:buNone/>
            </a:pPr>
            <a:r>
              <a:rPr lang="en-IN" b="1" i="0" u="sng" dirty="0">
                <a:solidFill>
                  <a:srgbClr val="FF0000"/>
                </a:solidFill>
                <a:effectLst/>
                <a:latin typeface="roboto condensed" panose="02000000000000000000" pitchFamily="2" charset="0"/>
              </a:rPr>
              <a:t>3. One-to-Many Cardinality-</a:t>
            </a:r>
          </a:p>
          <a:p>
            <a:endParaRPr lang="en-IN" b="1" i="0" dirty="0">
              <a:solidFill>
                <a:srgbClr val="303030"/>
              </a:solidFill>
              <a:effectLst/>
              <a:latin typeface="roboto condensed" panose="02000000000000000000" pitchFamily="2" charset="0"/>
            </a:endParaRPr>
          </a:p>
          <a:p>
            <a:pPr marL="0" indent="0" algn="l" fontAlgn="base">
              <a:buNone/>
            </a:pPr>
            <a:r>
              <a:rPr lang="en-US" b="0" i="0" dirty="0">
                <a:solidFill>
                  <a:srgbClr val="303030"/>
                </a:solidFill>
                <a:effectLst/>
                <a:latin typeface="Arimo"/>
              </a:rPr>
              <a:t>By this cardinality constraint,</a:t>
            </a:r>
          </a:p>
          <a:p>
            <a:pPr algn="l" fontAlgn="base">
              <a:buFont typeface="Arial" panose="020B0604020202020204" pitchFamily="34" charset="0"/>
              <a:buChar char="•"/>
            </a:pPr>
            <a:r>
              <a:rPr lang="en-US" b="0" i="0" dirty="0">
                <a:solidFill>
                  <a:srgbClr val="303030"/>
                </a:solidFill>
                <a:effectLst/>
                <a:latin typeface="Arimo"/>
              </a:rPr>
              <a:t>An entity in set A can be associated with any number of entities in set B.</a:t>
            </a:r>
          </a:p>
          <a:p>
            <a:pPr algn="l" fontAlgn="base">
              <a:buFont typeface="Arial" panose="020B0604020202020204" pitchFamily="34" charset="0"/>
              <a:buChar char="•"/>
            </a:pPr>
            <a:r>
              <a:rPr lang="en-US" b="0" i="0" dirty="0">
                <a:solidFill>
                  <a:srgbClr val="303030"/>
                </a:solidFill>
                <a:effectLst/>
                <a:latin typeface="Arimo"/>
              </a:rPr>
              <a:t>An entity in set B can be associated with at most one entity in set A.</a:t>
            </a:r>
          </a:p>
          <a:p>
            <a:pPr marL="0" indent="0" algn="l" fontAlgn="base">
              <a:buNone/>
            </a:pPr>
            <a:r>
              <a:rPr lang="en-US" b="0" i="0" dirty="0">
                <a:solidFill>
                  <a:srgbClr val="303030"/>
                </a:solidFill>
                <a:effectLst/>
                <a:latin typeface="Arimo"/>
              </a:rPr>
              <a:t> </a:t>
            </a:r>
          </a:p>
          <a:p>
            <a:endParaRPr lang="en-IN" dirty="0"/>
          </a:p>
        </p:txBody>
      </p:sp>
      <p:pic>
        <p:nvPicPr>
          <p:cNvPr id="2" name="Picture 1">
            <a:extLst>
              <a:ext uri="{FF2B5EF4-FFF2-40B4-BE49-F238E27FC236}">
                <a16:creationId xmlns="" xmlns:a16="http://schemas.microsoft.com/office/drawing/2014/main" id="{DB173422-38A5-40F0-A3E4-577C5C12E853}"/>
              </a:ext>
            </a:extLst>
          </p:cNvPr>
          <p:cNvPicPr>
            <a:picLocks noChangeAspect="1"/>
          </p:cNvPicPr>
          <p:nvPr/>
        </p:nvPicPr>
        <p:blipFill>
          <a:blip r:embed="rId2"/>
          <a:stretch>
            <a:fillRect/>
          </a:stretch>
        </p:blipFill>
        <p:spPr>
          <a:xfrm>
            <a:off x="4067944" y="4005064"/>
            <a:ext cx="2952328" cy="2459931"/>
          </a:xfrm>
          <a:prstGeom prst="rect">
            <a:avLst/>
          </a:prstGeom>
        </p:spPr>
      </p:pic>
    </p:spTree>
    <p:extLst>
      <p:ext uri="{BB962C8B-B14F-4D97-AF65-F5344CB8AC3E}">
        <p14:creationId xmlns:p14="http://schemas.microsoft.com/office/powerpoint/2010/main" val="30844182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 xmlns:a16="http://schemas.microsoft.com/office/drawing/2014/main" id="{85506ED7-339E-41FF-883B-0C06FD1FABC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3608" y="2060848"/>
            <a:ext cx="5734050" cy="16756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 xmlns:a16="http://schemas.microsoft.com/office/drawing/2014/main" id="{207CCB2D-5564-4904-8E68-9B6C5F3DEB6D}"/>
              </a:ext>
            </a:extLst>
          </p:cNvPr>
          <p:cNvSpPr txBox="1"/>
          <p:nvPr/>
        </p:nvSpPr>
        <p:spPr>
          <a:xfrm>
            <a:off x="827584" y="4437112"/>
            <a:ext cx="6480720" cy="646331"/>
          </a:xfrm>
          <a:prstGeom prst="rect">
            <a:avLst/>
          </a:prstGeom>
          <a:noFill/>
        </p:spPr>
        <p:txBody>
          <a:bodyPr wrap="square">
            <a:spAutoFit/>
          </a:bodyPr>
          <a:lstStyle/>
          <a:p>
            <a:pPr algn="l" fontAlgn="base"/>
            <a:r>
              <a:rPr lang="en-US" b="0" i="0" dirty="0">
                <a:solidFill>
                  <a:srgbClr val="303030"/>
                </a:solidFill>
                <a:effectLst/>
                <a:latin typeface="Arimo"/>
              </a:rPr>
              <a:t>Here,</a:t>
            </a:r>
          </a:p>
          <a:p>
            <a:pPr algn="l" fontAlgn="base">
              <a:buFont typeface="Arial" panose="020B0604020202020204" pitchFamily="34" charset="0"/>
              <a:buChar char="•"/>
            </a:pPr>
            <a:r>
              <a:rPr lang="en-US" b="0" i="0" dirty="0">
                <a:solidFill>
                  <a:srgbClr val="303030"/>
                </a:solidFill>
                <a:effectLst/>
                <a:latin typeface="Arimo"/>
              </a:rPr>
              <a:t>One student can enroll in any number of courses.</a:t>
            </a:r>
          </a:p>
        </p:txBody>
      </p:sp>
    </p:spTree>
    <p:extLst>
      <p:ext uri="{BB962C8B-B14F-4D97-AF65-F5344CB8AC3E}">
        <p14:creationId xmlns:p14="http://schemas.microsoft.com/office/powerpoint/2010/main" val="42125502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5DC3854-2B88-4D6C-85EF-05C9B867F5C0}"/>
              </a:ext>
            </a:extLst>
          </p:cNvPr>
          <p:cNvSpPr>
            <a:spLocks noGrp="1"/>
          </p:cNvSpPr>
          <p:nvPr>
            <p:ph idx="1"/>
          </p:nvPr>
        </p:nvSpPr>
        <p:spPr>
          <a:xfrm>
            <a:off x="351049" y="729987"/>
            <a:ext cx="8110425" cy="7638849"/>
          </a:xfrm>
        </p:spPr>
        <p:txBody>
          <a:bodyPr/>
          <a:lstStyle/>
          <a:p>
            <a:pPr algn="just"/>
            <a:r>
              <a:rPr lang="en-US" b="1" i="0" dirty="0">
                <a:solidFill>
                  <a:srgbClr val="000000"/>
                </a:solidFill>
                <a:effectLst/>
                <a:latin typeface="Arial" panose="020B0604020202020204" pitchFamily="34" charset="0"/>
              </a:rPr>
              <a:t>Example</a:t>
            </a:r>
            <a:endParaRPr lang="en-US" b="0" i="0" dirty="0">
              <a:solidFill>
                <a:srgbClr val="000000"/>
              </a:solidFill>
              <a:effectLst/>
              <a:latin typeface="Arial" panose="020B0604020202020204" pitchFamily="34" charset="0"/>
            </a:endParaRPr>
          </a:p>
          <a:p>
            <a:pPr marL="0" indent="0" algn="just">
              <a:buNone/>
            </a:pPr>
            <a:r>
              <a:rPr lang="en-US" b="0" i="0" dirty="0">
                <a:solidFill>
                  <a:srgbClr val="000000"/>
                </a:solidFill>
                <a:effectLst/>
                <a:latin typeface="Arial" panose="020B0604020202020204" pitchFamily="34" charset="0"/>
              </a:rPr>
              <a:t>1] Here, one department has many faculties.</a:t>
            </a:r>
          </a:p>
          <a:p>
            <a:pPr marL="0" indent="0">
              <a:buNone/>
            </a:pPr>
            <a:r>
              <a:rPr lang="en-US" dirty="0"/>
              <a:t/>
            </a:r>
            <a:br>
              <a:rPr lang="en-US" dirty="0"/>
            </a:br>
            <a:endParaRPr lang="en-US" dirty="0"/>
          </a:p>
          <a:p>
            <a:pPr marL="0" indent="0">
              <a:buNone/>
            </a:pPr>
            <a:endParaRPr lang="en-IN" dirty="0"/>
          </a:p>
        </p:txBody>
      </p:sp>
      <p:pic>
        <p:nvPicPr>
          <p:cNvPr id="1026" name="Picture 2">
            <a:extLst>
              <a:ext uri="{FF2B5EF4-FFF2-40B4-BE49-F238E27FC236}">
                <a16:creationId xmlns="" xmlns:a16="http://schemas.microsoft.com/office/drawing/2014/main" id="{D6A2D9F7-A355-4F61-B365-65FBC26CFC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988840"/>
            <a:ext cx="5544616" cy="14401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 xmlns:a16="http://schemas.microsoft.com/office/drawing/2014/main" id="{C8B413D3-36CF-4861-B623-E847E0E39002}"/>
              </a:ext>
            </a:extLst>
          </p:cNvPr>
          <p:cNvSpPr txBox="1"/>
          <p:nvPr/>
        </p:nvSpPr>
        <p:spPr>
          <a:xfrm>
            <a:off x="539551" y="4674290"/>
            <a:ext cx="8253399" cy="707886"/>
          </a:xfrm>
          <a:prstGeom prst="rect">
            <a:avLst/>
          </a:prstGeom>
          <a:noFill/>
        </p:spPr>
        <p:txBody>
          <a:bodyPr wrap="square">
            <a:spAutoFit/>
          </a:bodyPr>
          <a:lstStyle/>
          <a:p>
            <a:r>
              <a:rPr lang="en-US" sz="2000" dirty="0">
                <a:solidFill>
                  <a:srgbClr val="222426"/>
                </a:solidFill>
                <a:latin typeface="Roboto" panose="02000000000000000000" pitchFamily="2" charset="0"/>
              </a:rPr>
              <a:t>2] R</a:t>
            </a:r>
            <a:r>
              <a:rPr lang="en-US" sz="2000" b="0" i="0" dirty="0">
                <a:solidFill>
                  <a:srgbClr val="222426"/>
                </a:solidFill>
                <a:effectLst/>
                <a:latin typeface="Roboto" panose="02000000000000000000" pitchFamily="2" charset="0"/>
              </a:rPr>
              <a:t>elationship between customer and order is one to many because a customer can place many orders</a:t>
            </a:r>
            <a:endParaRPr lang="en-IN" sz="2000" dirty="0"/>
          </a:p>
        </p:txBody>
      </p:sp>
    </p:spTree>
    <p:extLst>
      <p:ext uri="{BB962C8B-B14F-4D97-AF65-F5344CB8AC3E}">
        <p14:creationId xmlns:p14="http://schemas.microsoft.com/office/powerpoint/2010/main" val="40351558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2D51C12-4245-4F8D-9E2A-9B5E81CD2435}"/>
              </a:ext>
            </a:extLst>
          </p:cNvPr>
          <p:cNvSpPr>
            <a:spLocks noGrp="1"/>
          </p:cNvSpPr>
          <p:nvPr>
            <p:ph idx="1"/>
          </p:nvPr>
        </p:nvSpPr>
        <p:spPr>
          <a:xfrm>
            <a:off x="628650" y="620688"/>
            <a:ext cx="7886700" cy="5556275"/>
          </a:xfrm>
        </p:spPr>
        <p:txBody>
          <a:bodyPr/>
          <a:lstStyle/>
          <a:p>
            <a:pPr marL="0" indent="0">
              <a:buNone/>
            </a:pPr>
            <a:r>
              <a:rPr lang="en-IN" b="1" i="0" u="sng" dirty="0">
                <a:solidFill>
                  <a:srgbClr val="FF0000"/>
                </a:solidFill>
                <a:effectLst/>
                <a:latin typeface="roboto condensed" panose="02000000000000000000" pitchFamily="2" charset="0"/>
              </a:rPr>
              <a:t>4. Many-to-Many Cardinality</a:t>
            </a:r>
            <a:endParaRPr lang="en-IN" b="1" u="sng" dirty="0">
              <a:solidFill>
                <a:srgbClr val="FF0000"/>
              </a:solidFill>
              <a:latin typeface="roboto condensed" panose="02000000000000000000" pitchFamily="2" charset="0"/>
            </a:endParaRPr>
          </a:p>
          <a:p>
            <a:pPr marL="0" indent="0" algn="l" fontAlgn="base">
              <a:buNone/>
            </a:pPr>
            <a:r>
              <a:rPr lang="en-US" b="0" i="0" dirty="0">
                <a:solidFill>
                  <a:srgbClr val="303030"/>
                </a:solidFill>
                <a:effectLst/>
                <a:latin typeface="Arimo"/>
              </a:rPr>
              <a:t>By this cardinality constraint,</a:t>
            </a:r>
          </a:p>
          <a:p>
            <a:pPr algn="l" fontAlgn="base">
              <a:buFont typeface="Arial" panose="020B0604020202020204" pitchFamily="34" charset="0"/>
              <a:buChar char="•"/>
            </a:pPr>
            <a:r>
              <a:rPr lang="en-US" b="0" i="0" dirty="0">
                <a:solidFill>
                  <a:srgbClr val="303030"/>
                </a:solidFill>
                <a:effectLst/>
                <a:latin typeface="Arimo"/>
              </a:rPr>
              <a:t>An entity in set A can be associated with any number  of entities in set B.</a:t>
            </a:r>
          </a:p>
          <a:p>
            <a:pPr algn="l" fontAlgn="base">
              <a:buFont typeface="Arial" panose="020B0604020202020204" pitchFamily="34" charset="0"/>
              <a:buChar char="•"/>
            </a:pPr>
            <a:r>
              <a:rPr lang="en-US" b="0" i="0" dirty="0">
                <a:solidFill>
                  <a:srgbClr val="303030"/>
                </a:solidFill>
                <a:effectLst/>
                <a:latin typeface="Arimo"/>
              </a:rPr>
              <a:t>An entity in set B can be associated with any number of entities in set A.</a:t>
            </a:r>
          </a:p>
          <a:p>
            <a:endParaRPr lang="en-IN" b="1" i="0" dirty="0">
              <a:solidFill>
                <a:srgbClr val="303030"/>
              </a:solidFill>
              <a:effectLst/>
              <a:latin typeface="roboto condensed" panose="02000000000000000000" pitchFamily="2" charset="0"/>
            </a:endParaRPr>
          </a:p>
          <a:p>
            <a:endParaRPr lang="en-IN" dirty="0"/>
          </a:p>
        </p:txBody>
      </p:sp>
      <p:pic>
        <p:nvPicPr>
          <p:cNvPr id="2" name="Picture 1">
            <a:extLst>
              <a:ext uri="{FF2B5EF4-FFF2-40B4-BE49-F238E27FC236}">
                <a16:creationId xmlns="" xmlns:a16="http://schemas.microsoft.com/office/drawing/2014/main" id="{48499075-F163-45B1-9AAE-A19947FB2432}"/>
              </a:ext>
            </a:extLst>
          </p:cNvPr>
          <p:cNvPicPr>
            <a:picLocks noChangeAspect="1"/>
          </p:cNvPicPr>
          <p:nvPr/>
        </p:nvPicPr>
        <p:blipFill>
          <a:blip r:embed="rId2"/>
          <a:stretch>
            <a:fillRect/>
          </a:stretch>
        </p:blipFill>
        <p:spPr>
          <a:xfrm>
            <a:off x="2771800" y="3429000"/>
            <a:ext cx="3456384" cy="2800669"/>
          </a:xfrm>
          <a:prstGeom prst="rect">
            <a:avLst/>
          </a:prstGeom>
        </p:spPr>
      </p:pic>
    </p:spTree>
    <p:extLst>
      <p:ext uri="{BB962C8B-B14F-4D97-AF65-F5344CB8AC3E}">
        <p14:creationId xmlns:p14="http://schemas.microsoft.com/office/powerpoint/2010/main" val="13035781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 xmlns:a16="http://schemas.microsoft.com/office/drawing/2014/main" id="{8815D5BC-B13F-4286-8AD2-B9B7512ECD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556792"/>
            <a:ext cx="5734050" cy="21602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49A6EF85-DEEF-42B5-8E25-659C3F4940BE}"/>
              </a:ext>
            </a:extLst>
          </p:cNvPr>
          <p:cNvSpPr txBox="1"/>
          <p:nvPr/>
        </p:nvSpPr>
        <p:spPr>
          <a:xfrm>
            <a:off x="755576" y="4409688"/>
            <a:ext cx="6840760" cy="646331"/>
          </a:xfrm>
          <a:prstGeom prst="rect">
            <a:avLst/>
          </a:prstGeom>
          <a:noFill/>
        </p:spPr>
        <p:txBody>
          <a:bodyPr wrap="square">
            <a:spAutoFit/>
          </a:bodyPr>
          <a:lstStyle/>
          <a:p>
            <a:pPr algn="l" fontAlgn="base"/>
            <a:r>
              <a:rPr lang="en-US" b="0" i="0" dirty="0">
                <a:solidFill>
                  <a:srgbClr val="303030"/>
                </a:solidFill>
                <a:effectLst/>
                <a:latin typeface="Arimo"/>
              </a:rPr>
              <a:t>Here,</a:t>
            </a:r>
          </a:p>
          <a:p>
            <a:pPr algn="l" fontAlgn="base"/>
            <a:r>
              <a:rPr lang="en-US" dirty="0">
                <a:solidFill>
                  <a:srgbClr val="303030"/>
                </a:solidFill>
                <a:latin typeface="Arimo"/>
              </a:rPr>
              <a:t>Any number of </a:t>
            </a:r>
            <a:r>
              <a:rPr lang="en-US" b="0" i="0" dirty="0">
                <a:solidFill>
                  <a:srgbClr val="303030"/>
                </a:solidFill>
                <a:effectLst/>
                <a:latin typeface="Arimo"/>
              </a:rPr>
              <a:t>student can enroll in any number of courses.</a:t>
            </a:r>
          </a:p>
        </p:txBody>
      </p:sp>
    </p:spTree>
    <p:extLst>
      <p:ext uri="{BB962C8B-B14F-4D97-AF65-F5344CB8AC3E}">
        <p14:creationId xmlns:p14="http://schemas.microsoft.com/office/powerpoint/2010/main" val="30016287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D91C256-51FF-4FC9-A0AC-106D0F1034E5}"/>
              </a:ext>
            </a:extLst>
          </p:cNvPr>
          <p:cNvSpPr>
            <a:spLocks noGrp="1"/>
          </p:cNvSpPr>
          <p:nvPr>
            <p:ph idx="1"/>
          </p:nvPr>
        </p:nvSpPr>
        <p:spPr>
          <a:xfrm>
            <a:off x="628650" y="692696"/>
            <a:ext cx="7886700" cy="5484267"/>
          </a:xfrm>
        </p:spPr>
        <p:txBody>
          <a:bodyPr/>
          <a:lstStyle/>
          <a:p>
            <a:pPr algn="just"/>
            <a:r>
              <a:rPr lang="en-US" b="1" i="0" dirty="0">
                <a:solidFill>
                  <a:srgbClr val="000000"/>
                </a:solidFill>
                <a:effectLst/>
                <a:latin typeface="Arial" panose="020B0604020202020204" pitchFamily="34" charset="0"/>
              </a:rPr>
              <a:t>Example</a:t>
            </a:r>
            <a:endParaRPr lang="en-US" b="0" i="0" dirty="0">
              <a:solidFill>
                <a:srgbClr val="000000"/>
              </a:solidFill>
              <a:effectLst/>
              <a:latin typeface="Arial" panose="020B0604020202020204" pitchFamily="34" charset="0"/>
            </a:endParaRPr>
          </a:p>
          <a:p>
            <a:pPr marL="0" indent="0" algn="just">
              <a:buNone/>
            </a:pPr>
            <a:r>
              <a:rPr lang="en-US" sz="2400" b="0" i="0" dirty="0">
                <a:solidFill>
                  <a:srgbClr val="000000"/>
                </a:solidFill>
                <a:effectLst/>
                <a:latin typeface="Arial" panose="020B0604020202020204" pitchFamily="34" charset="0"/>
              </a:rPr>
              <a:t>1] Here, many employees work on many projects.</a:t>
            </a:r>
          </a:p>
          <a:p>
            <a:endParaRPr lang="en-IN" dirty="0"/>
          </a:p>
        </p:txBody>
      </p:sp>
      <p:pic>
        <p:nvPicPr>
          <p:cNvPr id="4" name="Picture 3">
            <a:extLst>
              <a:ext uri="{FF2B5EF4-FFF2-40B4-BE49-F238E27FC236}">
                <a16:creationId xmlns="" xmlns:a16="http://schemas.microsoft.com/office/drawing/2014/main" id="{B0456FA7-214F-4327-B5EC-21AD4E0F8D87}"/>
              </a:ext>
            </a:extLst>
          </p:cNvPr>
          <p:cNvPicPr>
            <a:picLocks noChangeAspect="1"/>
          </p:cNvPicPr>
          <p:nvPr/>
        </p:nvPicPr>
        <p:blipFill>
          <a:blip r:embed="rId2"/>
          <a:stretch>
            <a:fillRect/>
          </a:stretch>
        </p:blipFill>
        <p:spPr>
          <a:xfrm>
            <a:off x="1763688" y="2060848"/>
            <a:ext cx="5040560" cy="1080120"/>
          </a:xfrm>
          <a:prstGeom prst="rect">
            <a:avLst/>
          </a:prstGeom>
        </p:spPr>
      </p:pic>
      <p:sp>
        <p:nvSpPr>
          <p:cNvPr id="5" name="TextBox 4">
            <a:extLst>
              <a:ext uri="{FF2B5EF4-FFF2-40B4-BE49-F238E27FC236}">
                <a16:creationId xmlns="" xmlns:a16="http://schemas.microsoft.com/office/drawing/2014/main" id="{E4AF5629-2FC6-414B-BE53-5A23BB35C616}"/>
              </a:ext>
            </a:extLst>
          </p:cNvPr>
          <p:cNvSpPr txBox="1"/>
          <p:nvPr/>
        </p:nvSpPr>
        <p:spPr>
          <a:xfrm>
            <a:off x="602998" y="4058801"/>
            <a:ext cx="8073457" cy="923330"/>
          </a:xfrm>
          <a:prstGeom prst="rect">
            <a:avLst/>
          </a:prstGeom>
          <a:noFill/>
        </p:spPr>
        <p:txBody>
          <a:bodyPr wrap="square">
            <a:spAutoFit/>
          </a:bodyPr>
          <a:lstStyle/>
          <a:p>
            <a:r>
              <a:rPr lang="en-US" b="0" i="0" dirty="0">
                <a:solidFill>
                  <a:srgbClr val="222426"/>
                </a:solidFill>
                <a:effectLst/>
                <a:latin typeface="Roboto" panose="02000000000000000000" pitchFamily="2" charset="0"/>
              </a:rPr>
              <a:t>2] </a:t>
            </a:r>
            <a:r>
              <a:rPr lang="en-US" b="0" i="0" dirty="0">
                <a:solidFill>
                  <a:srgbClr val="000000"/>
                </a:solidFill>
                <a:effectLst/>
                <a:latin typeface="Helvetica" panose="020B0604020202020204" pitchFamily="34" charset="0"/>
              </a:rPr>
              <a:t> A many-to-many relationship exists between customers and products: customers can purchase various products, and products can be purchased by many customers.</a:t>
            </a:r>
            <a:endParaRPr lang="en-IN" dirty="0"/>
          </a:p>
        </p:txBody>
      </p:sp>
    </p:spTree>
    <p:extLst>
      <p:ext uri="{BB962C8B-B14F-4D97-AF65-F5344CB8AC3E}">
        <p14:creationId xmlns:p14="http://schemas.microsoft.com/office/powerpoint/2010/main" val="3524195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3">
            <a:extLst>
              <a:ext uri="{FF2B5EF4-FFF2-40B4-BE49-F238E27FC236}">
                <a16:creationId xmlns="" xmlns:a16="http://schemas.microsoft.com/office/drawing/2014/main" id="{A2044DBA-A9D3-4F2C-855E-79B57B7AA31E}"/>
              </a:ext>
            </a:extLst>
          </p:cNvPr>
          <p:cNvSpPr txBox="1">
            <a:spLocks noChangeArrowheads="1"/>
          </p:cNvSpPr>
          <p:nvPr/>
        </p:nvSpPr>
        <p:spPr bwMode="auto">
          <a:xfrm>
            <a:off x="4211638" y="26035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sz="1800">
              <a:latin typeface="Verdana" panose="020B0604030504040204" pitchFamily="34" charset="0"/>
              <a:cs typeface="Arial" panose="020B0604020202020204" pitchFamily="34" charset="0"/>
            </a:endParaRPr>
          </a:p>
        </p:txBody>
      </p:sp>
      <p:grpSp>
        <p:nvGrpSpPr>
          <p:cNvPr id="5123" name="Group 9">
            <a:extLst>
              <a:ext uri="{FF2B5EF4-FFF2-40B4-BE49-F238E27FC236}">
                <a16:creationId xmlns="" xmlns:a16="http://schemas.microsoft.com/office/drawing/2014/main" id="{59DCAB17-C168-477D-9174-0A626FD1C5DC}"/>
              </a:ext>
            </a:extLst>
          </p:cNvPr>
          <p:cNvGrpSpPr>
            <a:grpSpLocks/>
          </p:cNvGrpSpPr>
          <p:nvPr/>
        </p:nvGrpSpPr>
        <p:grpSpPr bwMode="auto">
          <a:xfrm>
            <a:off x="-3175" y="836613"/>
            <a:ext cx="9112250" cy="6011862"/>
            <a:chOff x="-3400" y="836712"/>
            <a:chExt cx="9111904" cy="6011912"/>
          </a:xfrm>
        </p:grpSpPr>
        <p:sp>
          <p:nvSpPr>
            <p:cNvPr id="5128" name="Date Placeholder 3">
              <a:extLst>
                <a:ext uri="{FF2B5EF4-FFF2-40B4-BE49-F238E27FC236}">
                  <a16:creationId xmlns="" xmlns:a16="http://schemas.microsoft.com/office/drawing/2014/main" id="{09D2E0C9-28F4-4184-B02B-DCC69BD27962}"/>
                </a:ext>
              </a:extLst>
            </p:cNvPr>
            <p:cNvSpPr txBox="1">
              <a:spLocks noChangeArrowheads="1"/>
            </p:cNvSpPr>
            <p:nvPr/>
          </p:nvSpPr>
          <p:spPr bwMode="auto">
            <a:xfrm>
              <a:off x="523429" y="6462861"/>
              <a:ext cx="32226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IN" altLang="en-US" sz="1200">
                  <a:solidFill>
                    <a:srgbClr val="898989"/>
                  </a:solidFill>
                  <a:latin typeface="Times New Roman" panose="02020603050405020304" pitchFamily="18" charset="0"/>
                  <a:cs typeface="Times New Roman" panose="02020603050405020304" pitchFamily="18" charset="0"/>
                </a:rPr>
                <a:t>St. Francis Institute of Technology</a:t>
              </a:r>
            </a:p>
            <a:p>
              <a:pPr eaLnBrk="1" hangingPunct="1"/>
              <a:r>
                <a:rPr lang="en-IN" altLang="en-US" sz="1200">
                  <a:solidFill>
                    <a:srgbClr val="898989"/>
                  </a:solidFill>
                  <a:latin typeface="Times New Roman" panose="02020603050405020304" pitchFamily="18" charset="0"/>
                  <a:cs typeface="Times New Roman" panose="02020603050405020304" pitchFamily="18" charset="0"/>
                </a:rPr>
                <a:t>Department of Information Technology</a:t>
              </a:r>
            </a:p>
          </p:txBody>
        </p:sp>
        <p:sp>
          <p:nvSpPr>
            <p:cNvPr id="5129" name="Slide Number Placeholder 5">
              <a:extLst>
                <a:ext uri="{FF2B5EF4-FFF2-40B4-BE49-F238E27FC236}">
                  <a16:creationId xmlns="" xmlns:a16="http://schemas.microsoft.com/office/drawing/2014/main" id="{CB4508B4-6227-4E06-BF60-543FA84B68B5}"/>
                </a:ext>
              </a:extLst>
            </p:cNvPr>
            <p:cNvSpPr txBox="1">
              <a:spLocks noChangeArrowheads="1"/>
            </p:cNvSpPr>
            <p:nvPr/>
          </p:nvSpPr>
          <p:spPr bwMode="auto">
            <a:xfrm>
              <a:off x="8664575" y="6534299"/>
              <a:ext cx="37147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fld id="{0AA57194-F1F6-4689-8F54-3E74F91445DD}" type="slidenum">
                <a:rPr lang="en-IN" altLang="en-US" sz="1200">
                  <a:solidFill>
                    <a:srgbClr val="898989"/>
                  </a:solidFill>
                  <a:latin typeface="Times New Roman" panose="02020603050405020304" pitchFamily="18" charset="0"/>
                  <a:cs typeface="Times New Roman" panose="02020603050405020304" pitchFamily="18" charset="0"/>
                </a:rPr>
                <a:pPr algn="r" eaLnBrk="1" hangingPunct="1"/>
                <a:t>5</a:t>
              </a:fld>
              <a:endParaRPr lang="en-IN" altLang="en-US" sz="1200" dirty="0">
                <a:solidFill>
                  <a:srgbClr val="898989"/>
                </a:solidFill>
                <a:latin typeface="Times New Roman" panose="02020603050405020304" pitchFamily="18" charset="0"/>
                <a:cs typeface="Times New Roman" panose="02020603050405020304" pitchFamily="18" charset="0"/>
              </a:endParaRPr>
            </a:p>
          </p:txBody>
        </p:sp>
        <p:pic>
          <p:nvPicPr>
            <p:cNvPr id="5130" name="Picture 15">
              <a:extLst>
                <a:ext uri="{FF2B5EF4-FFF2-40B4-BE49-F238E27FC236}">
                  <a16:creationId xmlns="" xmlns:a16="http://schemas.microsoft.com/office/drawing/2014/main" id="{681A31B5-7703-4130-BECB-16872229C1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453336"/>
              <a:ext cx="371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a:extLst>
                <a:ext uri="{FF2B5EF4-FFF2-40B4-BE49-F238E27FC236}">
                  <a16:creationId xmlns="" xmlns:a16="http://schemas.microsoft.com/office/drawing/2014/main" id="{0A3A181D-F36B-491F-84E7-DFA7A69E0DDE}"/>
                </a:ext>
              </a:extLst>
            </p:cNvPr>
            <p:cNvCxnSpPr>
              <a:cxnSpLocks/>
            </p:cNvCxnSpPr>
            <p:nvPr/>
          </p:nvCxnSpPr>
          <p:spPr>
            <a:xfrm>
              <a:off x="-225" y="6381895"/>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133" name="Group 15">
              <a:extLst>
                <a:ext uri="{FF2B5EF4-FFF2-40B4-BE49-F238E27FC236}">
                  <a16:creationId xmlns="" xmlns:a16="http://schemas.microsoft.com/office/drawing/2014/main" id="{FE7D4B06-3176-4447-886A-E5F2DA99F793}"/>
                </a:ext>
              </a:extLst>
            </p:cNvPr>
            <p:cNvGrpSpPr>
              <a:grpSpLocks/>
            </p:cNvGrpSpPr>
            <p:nvPr/>
          </p:nvGrpSpPr>
          <p:grpSpPr bwMode="auto">
            <a:xfrm>
              <a:off x="-3400" y="836712"/>
              <a:ext cx="9111904" cy="84458"/>
              <a:chOff x="-3400" y="836712"/>
              <a:chExt cx="9111904" cy="84458"/>
            </a:xfrm>
          </p:grpSpPr>
          <p:cxnSp>
            <p:nvCxnSpPr>
              <p:cNvPr id="17" name="Straight Connector 16">
                <a:extLst>
                  <a:ext uri="{FF2B5EF4-FFF2-40B4-BE49-F238E27FC236}">
                    <a16:creationId xmlns="" xmlns:a16="http://schemas.microsoft.com/office/drawing/2014/main" id="{F1FCDAE2-8378-4B6E-8E6A-1AEFC53FF066}"/>
                  </a:ext>
                </a:extLst>
              </p:cNvPr>
              <p:cNvCxnSpPr>
                <a:cxnSpLocks/>
              </p:cNvCxnSpPr>
              <p:nvPr/>
            </p:nvCxnSpPr>
            <p:spPr>
              <a:xfrm>
                <a:off x="-225" y="836712"/>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 xmlns:a16="http://schemas.microsoft.com/office/drawing/2014/main" id="{544A434E-6AEF-4617-AD00-99E6387DB73E}"/>
                  </a:ext>
                </a:extLst>
              </p:cNvPr>
              <p:cNvSpPr/>
              <p:nvPr/>
            </p:nvSpPr>
            <p:spPr>
              <a:xfrm>
                <a:off x="-3400" y="836712"/>
                <a:ext cx="4575001" cy="8413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a:p>
            </p:txBody>
          </p:sp>
        </p:grpSp>
      </p:grpSp>
      <p:sp>
        <p:nvSpPr>
          <p:cNvPr id="5124" name="Date Placeholder 3">
            <a:extLst>
              <a:ext uri="{FF2B5EF4-FFF2-40B4-BE49-F238E27FC236}">
                <a16:creationId xmlns="" xmlns:a16="http://schemas.microsoft.com/office/drawing/2014/main" id="{76864762-95E0-4F4C-AC76-43A5EA0AA13D}"/>
              </a:ext>
            </a:extLst>
          </p:cNvPr>
          <p:cNvSpPr txBox="1">
            <a:spLocks noChangeArrowheads="1"/>
          </p:cNvSpPr>
          <p:nvPr/>
        </p:nvSpPr>
        <p:spPr bwMode="auto">
          <a:xfrm>
            <a:off x="4211638" y="6454775"/>
            <a:ext cx="1074737"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endParaRPr lang="en-IN" altLang="en-US" sz="1200" dirty="0">
              <a:solidFill>
                <a:srgbClr val="898989"/>
              </a:solidFill>
              <a:latin typeface="Times New Roman" panose="02020603050405020304" pitchFamily="18" charset="0"/>
              <a:cs typeface="Times New Roman" panose="02020603050405020304" pitchFamily="18" charset="0"/>
            </a:endParaRPr>
          </a:p>
        </p:txBody>
      </p:sp>
      <p:sp>
        <p:nvSpPr>
          <p:cNvPr id="5126" name="Rectangle 18">
            <a:extLst>
              <a:ext uri="{FF2B5EF4-FFF2-40B4-BE49-F238E27FC236}">
                <a16:creationId xmlns="" xmlns:a16="http://schemas.microsoft.com/office/drawing/2014/main" id="{FB488572-D181-476C-B85F-B5A8D188951A}"/>
              </a:ext>
            </a:extLst>
          </p:cNvPr>
          <p:cNvSpPr>
            <a:spLocks noChangeArrowheads="1"/>
          </p:cNvSpPr>
          <p:nvPr/>
        </p:nvSpPr>
        <p:spPr bwMode="auto">
          <a:xfrm>
            <a:off x="2495550" y="6350"/>
            <a:ext cx="65405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700">
                <a:solidFill>
                  <a:srgbClr val="898989"/>
                </a:solidFill>
                <a:latin typeface="Times New Roman" panose="02020603050405020304" pitchFamily="18" charset="0"/>
                <a:cs typeface="Times New Roman" panose="02020603050405020304" pitchFamily="18" charset="0"/>
              </a:rPr>
              <a:t>The material in this presentation belongs to St. Francis Institute of Technology and is solely for educational purposes. Distribution and modifications of the content is prohibited.</a:t>
            </a:r>
            <a:endParaRPr lang="en-IN" altLang="en-US" sz="700">
              <a:solidFill>
                <a:srgbClr val="898989"/>
              </a:solidFill>
              <a:latin typeface="Times New Roman" panose="02020603050405020304" pitchFamily="18" charset="0"/>
              <a:cs typeface="Times New Roman" panose="02020603050405020304" pitchFamily="18" charset="0"/>
            </a:endParaRPr>
          </a:p>
        </p:txBody>
      </p:sp>
      <p:sp>
        <p:nvSpPr>
          <p:cNvPr id="19" name="Rectangle 3">
            <a:extLst>
              <a:ext uri="{FF2B5EF4-FFF2-40B4-BE49-F238E27FC236}">
                <a16:creationId xmlns="" xmlns:a16="http://schemas.microsoft.com/office/drawing/2014/main" id="{AE322D19-C8EB-4909-8DBA-9C0D37B48757}"/>
              </a:ext>
            </a:extLst>
          </p:cNvPr>
          <p:cNvSpPr txBox="1">
            <a:spLocks noChangeArrowheads="1"/>
          </p:cNvSpPr>
          <p:nvPr/>
        </p:nvSpPr>
        <p:spPr bwMode="auto">
          <a:xfrm>
            <a:off x="323529" y="1074810"/>
            <a:ext cx="8418834" cy="4760846"/>
          </a:xfrm>
          <a:prstGeom prst="rect">
            <a:avLst/>
          </a:prstGeom>
          <a:noFill/>
          <a:ln w="9525">
            <a:noFill/>
            <a:miter lim="800000"/>
            <a:headEnd/>
            <a:tailEnd/>
          </a:ln>
        </p:spPr>
        <p:txBody>
          <a:bodyPr/>
          <a:lstStyle/>
          <a:p>
            <a:pPr algn="just"/>
            <a:r>
              <a:rPr lang="en-US" sz="2400" b="0" i="0" dirty="0">
                <a:solidFill>
                  <a:srgbClr val="000000"/>
                </a:solidFill>
                <a:effectLst/>
                <a:latin typeface="Arial" panose="020B0604020202020204" pitchFamily="34" charset="0"/>
              </a:rPr>
              <a:t>ER diagram basically having three components:</a:t>
            </a:r>
          </a:p>
          <a:p>
            <a:pPr algn="just"/>
            <a:endParaRPr lang="en-US" sz="2400" b="0" i="0" dirty="0">
              <a:solidFill>
                <a:srgbClr val="000000"/>
              </a:solidFill>
              <a:effectLst/>
              <a:latin typeface="Arial" panose="020B0604020202020204" pitchFamily="34" charset="0"/>
            </a:endParaRPr>
          </a:p>
          <a:p>
            <a:pPr algn="just">
              <a:buFont typeface="Arial" panose="020B0604020202020204" pitchFamily="34" charset="0"/>
              <a:buChar char="•"/>
            </a:pPr>
            <a:r>
              <a:rPr lang="en-US" sz="2400" b="1" i="0" dirty="0">
                <a:solidFill>
                  <a:srgbClr val="7030A0"/>
                </a:solidFill>
                <a:effectLst/>
                <a:latin typeface="Arial" panose="020B0604020202020204" pitchFamily="34" charset="0"/>
              </a:rPr>
              <a:t>Entities</a:t>
            </a:r>
            <a:r>
              <a:rPr lang="en-US" sz="2400" b="0" i="0" dirty="0">
                <a:solidFill>
                  <a:srgbClr val="000000"/>
                </a:solidFill>
                <a:effectLst/>
                <a:latin typeface="Arial" panose="020B0604020202020204" pitchFamily="34" charset="0"/>
              </a:rPr>
              <a:t> − It is a real-world thing which can be a person, place. </a:t>
            </a:r>
          </a:p>
          <a:p>
            <a:pPr algn="just"/>
            <a:r>
              <a:rPr lang="en-US" sz="2400" b="0" i="0" dirty="0">
                <a:solidFill>
                  <a:srgbClr val="000000"/>
                </a:solidFill>
                <a:effectLst/>
                <a:latin typeface="Arial" panose="020B0604020202020204" pitchFamily="34" charset="0"/>
              </a:rPr>
              <a:t>For Example: Department, Admin, Courses, Teachers, Students, Building, </a:t>
            </a:r>
            <a:r>
              <a:rPr lang="en-US" sz="2400" b="0" i="0" dirty="0" err="1">
                <a:solidFill>
                  <a:srgbClr val="000000"/>
                </a:solidFill>
                <a:effectLst/>
                <a:latin typeface="Arial" panose="020B0604020202020204" pitchFamily="34" charset="0"/>
              </a:rPr>
              <a:t>etc</a:t>
            </a:r>
            <a:r>
              <a:rPr lang="en-US" sz="2400" b="0" i="0" dirty="0">
                <a:solidFill>
                  <a:srgbClr val="000000"/>
                </a:solidFill>
                <a:effectLst/>
                <a:latin typeface="Arial" panose="020B0604020202020204" pitchFamily="34" charset="0"/>
              </a:rPr>
              <a:t> are some of the entities of a School Management System.</a:t>
            </a:r>
          </a:p>
          <a:p>
            <a:pPr algn="just">
              <a:buFont typeface="Arial" panose="020B0604020202020204" pitchFamily="34" charset="0"/>
              <a:buChar char="•"/>
            </a:pPr>
            <a:r>
              <a:rPr lang="en-US" sz="2400" b="1" i="0" dirty="0">
                <a:solidFill>
                  <a:srgbClr val="7030A0"/>
                </a:solidFill>
                <a:effectLst/>
                <a:latin typeface="Arial" panose="020B0604020202020204" pitchFamily="34" charset="0"/>
              </a:rPr>
              <a:t>Attributes</a:t>
            </a:r>
            <a:r>
              <a:rPr lang="en-US" sz="2400" b="0" i="0" dirty="0">
                <a:solidFill>
                  <a:srgbClr val="000000"/>
                </a:solidFill>
                <a:effectLst/>
                <a:latin typeface="Arial" panose="020B0604020202020204" pitchFamily="34" charset="0"/>
              </a:rPr>
              <a:t> − An entity which contains a real-world property called an attribute. </a:t>
            </a:r>
          </a:p>
          <a:p>
            <a:pPr algn="just"/>
            <a:r>
              <a:rPr lang="en-US" sz="2400" b="0" i="0" dirty="0">
                <a:solidFill>
                  <a:srgbClr val="000000"/>
                </a:solidFill>
                <a:effectLst/>
                <a:latin typeface="Arial" panose="020B0604020202020204" pitchFamily="34" charset="0"/>
              </a:rPr>
              <a:t>For Example: The entity employee has the property like employee id, salary, age, etc.</a:t>
            </a:r>
          </a:p>
          <a:p>
            <a:pPr algn="just">
              <a:buFont typeface="Arial" panose="020B0604020202020204" pitchFamily="34" charset="0"/>
              <a:buChar char="•"/>
            </a:pPr>
            <a:r>
              <a:rPr lang="en-US" sz="2400" b="1" i="0" dirty="0">
                <a:solidFill>
                  <a:srgbClr val="7030A0"/>
                </a:solidFill>
                <a:effectLst/>
                <a:latin typeface="Arial" panose="020B0604020202020204" pitchFamily="34" charset="0"/>
              </a:rPr>
              <a:t>Relationship</a:t>
            </a:r>
            <a:r>
              <a:rPr lang="en-US" sz="2400" b="0" i="0" dirty="0">
                <a:solidFill>
                  <a:srgbClr val="000000"/>
                </a:solidFill>
                <a:effectLst/>
                <a:latin typeface="Arial" panose="020B0604020202020204" pitchFamily="34" charset="0"/>
              </a:rPr>
              <a:t> − Relationship tells how two </a:t>
            </a:r>
            <a:r>
              <a:rPr lang="en-US" sz="2400" b="0" i="0" dirty="0" smtClean="0">
                <a:solidFill>
                  <a:srgbClr val="000000"/>
                </a:solidFill>
                <a:effectLst/>
                <a:latin typeface="Arial" panose="020B0604020202020204" pitchFamily="34" charset="0"/>
              </a:rPr>
              <a:t>entities  </a:t>
            </a:r>
            <a:r>
              <a:rPr lang="en-US" sz="2400" b="0" i="0" dirty="0">
                <a:solidFill>
                  <a:srgbClr val="000000"/>
                </a:solidFill>
                <a:effectLst/>
                <a:latin typeface="Arial" panose="020B0604020202020204" pitchFamily="34" charset="0"/>
              </a:rPr>
              <a:t>are related. </a:t>
            </a:r>
          </a:p>
          <a:p>
            <a:pPr algn="just"/>
            <a:r>
              <a:rPr lang="en-US" sz="2400" b="0" i="0" dirty="0">
                <a:solidFill>
                  <a:srgbClr val="000000"/>
                </a:solidFill>
                <a:effectLst/>
                <a:latin typeface="Arial" panose="020B0604020202020204" pitchFamily="34" charset="0"/>
              </a:rPr>
              <a:t>For Example: Employee works for a department.</a:t>
            </a:r>
          </a:p>
          <a:p>
            <a:pPr algn="ctr">
              <a:spcBef>
                <a:spcPct val="20000"/>
              </a:spcBef>
              <a:buClr>
                <a:srgbClr val="002060"/>
              </a:buClr>
              <a:buSzPct val="70000"/>
            </a:pPr>
            <a:endParaRPr lang="en-IN" sz="2400" b="1" dirty="0">
              <a:solidFill>
                <a:srgbClr val="FF0000"/>
              </a:solidFill>
            </a:endParaRPr>
          </a:p>
        </p:txBody>
      </p:sp>
    </p:spTree>
    <p:custDataLst>
      <p:tags r:id="rId1"/>
    </p:custDataLst>
    <p:extLst>
      <p:ext uri="{BB962C8B-B14F-4D97-AF65-F5344CB8AC3E}">
        <p14:creationId xmlns:p14="http://schemas.microsoft.com/office/powerpoint/2010/main" val="2303695217"/>
      </p:ext>
    </p:extLst>
  </p:cSld>
  <p:clrMapOvr>
    <a:masterClrMapping/>
  </p:clrMapOvr>
  <p:transition advTm="7505"/>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0595102-A87B-4FBA-97F6-69DD77502CF0}"/>
              </a:ext>
            </a:extLst>
          </p:cNvPr>
          <p:cNvSpPr>
            <a:spLocks noGrp="1"/>
          </p:cNvSpPr>
          <p:nvPr>
            <p:ph idx="1"/>
          </p:nvPr>
        </p:nvSpPr>
        <p:spPr>
          <a:xfrm>
            <a:off x="467544" y="332656"/>
            <a:ext cx="7886700" cy="4351338"/>
          </a:xfrm>
        </p:spPr>
        <p:txBody>
          <a:bodyPr/>
          <a:lstStyle/>
          <a:p>
            <a:endParaRPr lang="en-IN" b="1" i="0" u="sng" dirty="0">
              <a:solidFill>
                <a:srgbClr val="303030"/>
              </a:solidFill>
              <a:effectLst/>
              <a:latin typeface="roboto condensed" panose="02000000000000000000" pitchFamily="2" charset="0"/>
            </a:endParaRPr>
          </a:p>
          <a:p>
            <a:pPr marL="0" indent="0">
              <a:buNone/>
            </a:pPr>
            <a:r>
              <a:rPr lang="en-IN" b="1" i="0" u="sng" dirty="0">
                <a:solidFill>
                  <a:srgbClr val="FF0000"/>
                </a:solidFill>
                <a:effectLst/>
                <a:latin typeface="roboto condensed" panose="02000000000000000000" pitchFamily="2" charset="0"/>
              </a:rPr>
              <a:t>Participation </a:t>
            </a:r>
            <a:endParaRPr lang="en-IN" b="1" u="sng" dirty="0">
              <a:solidFill>
                <a:srgbClr val="FF0000"/>
              </a:solidFill>
              <a:latin typeface="roboto condensed" panose="02000000000000000000" pitchFamily="2" charset="0"/>
            </a:endParaRPr>
          </a:p>
          <a:p>
            <a:endParaRPr lang="en-IN" b="1" i="0" u="sng" dirty="0">
              <a:solidFill>
                <a:srgbClr val="303030"/>
              </a:solidFill>
              <a:effectLst/>
              <a:latin typeface="roboto condensed" panose="02000000000000000000" pitchFamily="2" charset="0"/>
            </a:endParaRPr>
          </a:p>
          <a:p>
            <a:endParaRPr lang="en-IN" b="1" u="sng" dirty="0">
              <a:solidFill>
                <a:srgbClr val="303030"/>
              </a:solidFill>
              <a:latin typeface="roboto condensed" panose="02000000000000000000" pitchFamily="2" charset="0"/>
            </a:endParaRPr>
          </a:p>
          <a:p>
            <a:endParaRPr lang="en-IN" b="1" i="0" u="sng" dirty="0">
              <a:solidFill>
                <a:srgbClr val="303030"/>
              </a:solidFill>
              <a:effectLst/>
              <a:latin typeface="roboto condensed" panose="02000000000000000000" pitchFamily="2" charset="0"/>
            </a:endParaRPr>
          </a:p>
          <a:p>
            <a:endParaRPr lang="en-IN" b="1" i="0" u="sng" dirty="0">
              <a:solidFill>
                <a:srgbClr val="303030"/>
              </a:solidFill>
              <a:effectLst/>
              <a:latin typeface="roboto condensed" panose="02000000000000000000" pitchFamily="2" charset="0"/>
            </a:endParaRPr>
          </a:p>
          <a:p>
            <a:pPr marL="0" indent="0">
              <a:buNone/>
            </a:pPr>
            <a:endParaRPr lang="en-IN" b="1" u="sng" dirty="0">
              <a:solidFill>
                <a:srgbClr val="303030"/>
              </a:solidFill>
              <a:latin typeface="roboto condensed" panose="02000000000000000000" pitchFamily="2" charset="0"/>
            </a:endParaRPr>
          </a:p>
          <a:p>
            <a:r>
              <a:rPr lang="en-IN" b="1" i="0" u="sng" dirty="0">
                <a:solidFill>
                  <a:srgbClr val="303030"/>
                </a:solidFill>
                <a:effectLst/>
                <a:latin typeface="roboto condensed" panose="02000000000000000000" pitchFamily="2" charset="0"/>
              </a:rPr>
              <a:t>Types of Participation Constraints-</a:t>
            </a:r>
            <a:endParaRPr lang="en-IN" b="1" i="0" dirty="0">
              <a:solidFill>
                <a:srgbClr val="303030"/>
              </a:solidFill>
              <a:effectLst/>
              <a:latin typeface="roboto condensed" panose="02000000000000000000" pitchFamily="2" charset="0"/>
            </a:endParaRPr>
          </a:p>
          <a:p>
            <a:endParaRPr lang="en-IN" dirty="0"/>
          </a:p>
        </p:txBody>
      </p:sp>
      <p:pic>
        <p:nvPicPr>
          <p:cNvPr id="5122" name="Picture 2">
            <a:extLst>
              <a:ext uri="{FF2B5EF4-FFF2-40B4-BE49-F238E27FC236}">
                <a16:creationId xmlns="" xmlns:a16="http://schemas.microsoft.com/office/drawing/2014/main" id="{E9388716-7DFA-4B99-8643-D7C4B37A1D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4509120"/>
            <a:ext cx="5328592" cy="1800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 xmlns:a16="http://schemas.microsoft.com/office/drawing/2014/main" id="{3DA3E497-9E85-4DFD-81AF-BE92A05CE385}"/>
              </a:ext>
            </a:extLst>
          </p:cNvPr>
          <p:cNvGraphicFramePr>
            <a:graphicFrameLocks noGrp="1"/>
          </p:cNvGraphicFramePr>
          <p:nvPr>
            <p:extLst>
              <p:ext uri="{D42A27DB-BD31-4B8C-83A1-F6EECF244321}">
                <p14:modId xmlns:p14="http://schemas.microsoft.com/office/powerpoint/2010/main" val="4136807380"/>
              </p:ext>
            </p:extLst>
          </p:nvPr>
        </p:nvGraphicFramePr>
        <p:xfrm>
          <a:off x="323528" y="1639952"/>
          <a:ext cx="8030716" cy="944880"/>
        </p:xfrm>
        <a:graphic>
          <a:graphicData uri="http://schemas.openxmlformats.org/drawingml/2006/table">
            <a:tbl>
              <a:tblPr/>
              <a:tblGrid>
                <a:gridCol w="8030716">
                  <a:extLst>
                    <a:ext uri="{9D8B030D-6E8A-4147-A177-3AD203B41FA5}">
                      <a16:colId xmlns="" xmlns:a16="http://schemas.microsoft.com/office/drawing/2014/main" val="1164598448"/>
                    </a:ext>
                  </a:extLst>
                </a:gridCol>
              </a:tblGrid>
              <a:tr h="0">
                <a:tc>
                  <a:txBody>
                    <a:bodyPr/>
                    <a:lstStyle/>
                    <a:p>
                      <a:pPr algn="ctr"/>
                      <a:r>
                        <a:rPr lang="en-US" dirty="0"/>
                        <a:t/>
                      </a:r>
                      <a:br>
                        <a:rPr lang="en-US" dirty="0"/>
                      </a:br>
                      <a:r>
                        <a:rPr lang="en-US" sz="1800" b="0" i="0" kern="1200" dirty="0">
                          <a:solidFill>
                            <a:schemeClr val="tx1"/>
                          </a:solidFill>
                          <a:effectLst/>
                          <a:latin typeface="+mn-lt"/>
                          <a:ea typeface="+mn-ea"/>
                          <a:cs typeface="+mn-cs"/>
                        </a:rPr>
                        <a:t>Participation constraints deal with the participation of entities from an entity set in a relationship set</a:t>
                      </a:r>
                      <a:endParaRPr lang="en-US" sz="1800" dirty="0">
                        <a:effectLst/>
                      </a:endParaRPr>
                    </a:p>
                  </a:txBody>
                  <a:tcPr marL="76200" marR="76200" marT="60960" marB="60960"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FFFFF"/>
                    </a:solidFill>
                  </a:tcPr>
                </a:tc>
                <a:extLst>
                  <a:ext uri="{0D108BD9-81ED-4DB2-BD59-A6C34878D82A}">
                    <a16:rowId xmlns="" xmlns:a16="http://schemas.microsoft.com/office/drawing/2014/main" val="1447989520"/>
                  </a:ext>
                </a:extLst>
              </a:tr>
            </a:tbl>
          </a:graphicData>
        </a:graphic>
      </p:graphicFrame>
      <p:sp>
        <p:nvSpPr>
          <p:cNvPr id="4" name="Rectangle 1">
            <a:extLst>
              <a:ext uri="{FF2B5EF4-FFF2-40B4-BE49-F238E27FC236}">
                <a16:creationId xmlns="" xmlns:a16="http://schemas.microsoft.com/office/drawing/2014/main" id="{6EB2BE04-A936-41D3-9FF1-CA1919FE6BFB}"/>
              </a:ext>
            </a:extLst>
          </p:cNvPr>
          <p:cNvSpPr>
            <a:spLocks noChangeArrowheads="1"/>
          </p:cNvSpPr>
          <p:nvPr/>
        </p:nvSpPr>
        <p:spPr bwMode="auto">
          <a:xfrm>
            <a:off x="179670" y="2310512"/>
            <a:ext cx="12417401"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303030"/>
                </a:solidFill>
                <a:effectLst/>
                <a:latin typeface="Arimo"/>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301697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850B195-4DC5-4B83-9578-CEB22646BCCD}"/>
              </a:ext>
            </a:extLst>
          </p:cNvPr>
          <p:cNvSpPr>
            <a:spLocks noGrp="1"/>
          </p:cNvSpPr>
          <p:nvPr>
            <p:ph idx="1"/>
          </p:nvPr>
        </p:nvSpPr>
        <p:spPr>
          <a:xfrm>
            <a:off x="628650" y="548680"/>
            <a:ext cx="7886700" cy="5628283"/>
          </a:xfrm>
        </p:spPr>
        <p:txBody>
          <a:bodyPr/>
          <a:lstStyle/>
          <a:p>
            <a:r>
              <a:rPr lang="en-IN" b="1" i="0" u="sng" dirty="0">
                <a:solidFill>
                  <a:srgbClr val="FF0000"/>
                </a:solidFill>
                <a:effectLst/>
                <a:latin typeface="roboto condensed" panose="02000000000000000000" pitchFamily="2" charset="0"/>
              </a:rPr>
              <a:t>1. Total Participation-</a:t>
            </a:r>
          </a:p>
          <a:p>
            <a:pPr algn="l" fontAlgn="base"/>
            <a:r>
              <a:rPr lang="en-US" sz="2400" dirty="0"/>
              <a:t>The Participation of an entity set E in a relationship set R is said to be total if every entity in E participates in at least one relationship in R. </a:t>
            </a:r>
            <a:endParaRPr lang="en-US" sz="2400" b="0" i="0" dirty="0">
              <a:solidFill>
                <a:srgbClr val="303030"/>
              </a:solidFill>
              <a:effectLst/>
              <a:latin typeface="Arimo"/>
            </a:endParaRPr>
          </a:p>
          <a:p>
            <a:endParaRPr lang="en-IN" b="1" i="0" dirty="0">
              <a:solidFill>
                <a:srgbClr val="303030"/>
              </a:solidFill>
              <a:effectLst/>
              <a:latin typeface="roboto condensed" panose="02000000000000000000" pitchFamily="2" charset="0"/>
            </a:endParaRPr>
          </a:p>
          <a:p>
            <a:endParaRPr lang="en-IN" dirty="0"/>
          </a:p>
        </p:txBody>
      </p:sp>
      <p:pic>
        <p:nvPicPr>
          <p:cNvPr id="5" name="Picture 4">
            <a:extLst>
              <a:ext uri="{FF2B5EF4-FFF2-40B4-BE49-F238E27FC236}">
                <a16:creationId xmlns="" xmlns:a16="http://schemas.microsoft.com/office/drawing/2014/main" id="{C3727972-562C-4480-8C39-03A5FC76E592}"/>
              </a:ext>
            </a:extLst>
          </p:cNvPr>
          <p:cNvPicPr>
            <a:picLocks noChangeAspect="1"/>
          </p:cNvPicPr>
          <p:nvPr/>
        </p:nvPicPr>
        <p:blipFill rotWithShape="1">
          <a:blip r:embed="rId2"/>
          <a:srcRect l="36613" t="33201" r="19288" b="36000"/>
          <a:stretch/>
        </p:blipFill>
        <p:spPr>
          <a:xfrm>
            <a:off x="512093" y="2564903"/>
            <a:ext cx="8119814" cy="3011985"/>
          </a:xfrm>
          <a:prstGeom prst="rect">
            <a:avLst/>
          </a:prstGeom>
        </p:spPr>
      </p:pic>
    </p:spTree>
    <p:extLst>
      <p:ext uri="{BB962C8B-B14F-4D97-AF65-F5344CB8AC3E}">
        <p14:creationId xmlns:p14="http://schemas.microsoft.com/office/powerpoint/2010/main" val="22430571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2B59F6D9-9D1C-4893-8E62-4404E18DC616}"/>
              </a:ext>
            </a:extLst>
          </p:cNvPr>
          <p:cNvPicPr>
            <a:picLocks noChangeAspect="1"/>
          </p:cNvPicPr>
          <p:nvPr/>
        </p:nvPicPr>
        <p:blipFill>
          <a:blip r:embed="rId2"/>
          <a:stretch>
            <a:fillRect/>
          </a:stretch>
        </p:blipFill>
        <p:spPr>
          <a:xfrm>
            <a:off x="683568" y="836712"/>
            <a:ext cx="4608512" cy="1584176"/>
          </a:xfrm>
          <a:prstGeom prst="rect">
            <a:avLst/>
          </a:prstGeom>
        </p:spPr>
      </p:pic>
    </p:spTree>
    <p:extLst>
      <p:ext uri="{BB962C8B-B14F-4D97-AF65-F5344CB8AC3E}">
        <p14:creationId xmlns:p14="http://schemas.microsoft.com/office/powerpoint/2010/main" val="33916058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3">
            <a:extLst>
              <a:ext uri="{FF2B5EF4-FFF2-40B4-BE49-F238E27FC236}">
                <a16:creationId xmlns="" xmlns:a16="http://schemas.microsoft.com/office/drawing/2014/main" id="{A2044DBA-A9D3-4F2C-855E-79B57B7AA31E}"/>
              </a:ext>
            </a:extLst>
          </p:cNvPr>
          <p:cNvSpPr txBox="1">
            <a:spLocks noChangeArrowheads="1"/>
          </p:cNvSpPr>
          <p:nvPr/>
        </p:nvSpPr>
        <p:spPr bwMode="auto">
          <a:xfrm>
            <a:off x="4211638" y="26035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sz="1800">
              <a:latin typeface="Verdana" panose="020B0604030504040204" pitchFamily="34" charset="0"/>
              <a:cs typeface="Arial" panose="020B0604020202020204" pitchFamily="34" charset="0"/>
            </a:endParaRPr>
          </a:p>
        </p:txBody>
      </p:sp>
      <p:grpSp>
        <p:nvGrpSpPr>
          <p:cNvPr id="5123" name="Group 9">
            <a:extLst>
              <a:ext uri="{FF2B5EF4-FFF2-40B4-BE49-F238E27FC236}">
                <a16:creationId xmlns="" xmlns:a16="http://schemas.microsoft.com/office/drawing/2014/main" id="{59DCAB17-C168-477D-9174-0A626FD1C5DC}"/>
              </a:ext>
            </a:extLst>
          </p:cNvPr>
          <p:cNvGrpSpPr>
            <a:grpSpLocks/>
          </p:cNvGrpSpPr>
          <p:nvPr/>
        </p:nvGrpSpPr>
        <p:grpSpPr bwMode="auto">
          <a:xfrm>
            <a:off x="-3175" y="836613"/>
            <a:ext cx="9112250" cy="6011862"/>
            <a:chOff x="-3400" y="836712"/>
            <a:chExt cx="9111904" cy="6011912"/>
          </a:xfrm>
        </p:grpSpPr>
        <p:sp>
          <p:nvSpPr>
            <p:cNvPr id="5128" name="Date Placeholder 3">
              <a:extLst>
                <a:ext uri="{FF2B5EF4-FFF2-40B4-BE49-F238E27FC236}">
                  <a16:creationId xmlns="" xmlns:a16="http://schemas.microsoft.com/office/drawing/2014/main" id="{09D2E0C9-28F4-4184-B02B-DCC69BD27962}"/>
                </a:ext>
              </a:extLst>
            </p:cNvPr>
            <p:cNvSpPr txBox="1">
              <a:spLocks noChangeArrowheads="1"/>
            </p:cNvSpPr>
            <p:nvPr/>
          </p:nvSpPr>
          <p:spPr bwMode="auto">
            <a:xfrm>
              <a:off x="523429" y="6462861"/>
              <a:ext cx="32226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IN" altLang="en-US" sz="1200" dirty="0">
                  <a:solidFill>
                    <a:srgbClr val="898989"/>
                  </a:solidFill>
                  <a:latin typeface="Times New Roman" panose="02020603050405020304" pitchFamily="18" charset="0"/>
                  <a:cs typeface="Times New Roman" panose="02020603050405020304" pitchFamily="18" charset="0"/>
                </a:rPr>
                <a:t>St. Francis Institute of Technology</a:t>
              </a:r>
            </a:p>
            <a:p>
              <a:pPr eaLnBrk="1" hangingPunct="1"/>
              <a:r>
                <a:rPr lang="en-IN" altLang="en-US" sz="1200" dirty="0">
                  <a:solidFill>
                    <a:srgbClr val="898989"/>
                  </a:solidFill>
                  <a:latin typeface="Times New Roman" panose="02020603050405020304" pitchFamily="18" charset="0"/>
                  <a:cs typeface="Times New Roman" panose="02020603050405020304" pitchFamily="18" charset="0"/>
                </a:rPr>
                <a:t>Department of Computer Engineering</a:t>
              </a:r>
            </a:p>
          </p:txBody>
        </p:sp>
        <p:sp>
          <p:nvSpPr>
            <p:cNvPr id="5129" name="Slide Number Placeholder 5">
              <a:extLst>
                <a:ext uri="{FF2B5EF4-FFF2-40B4-BE49-F238E27FC236}">
                  <a16:creationId xmlns="" xmlns:a16="http://schemas.microsoft.com/office/drawing/2014/main" id="{CB4508B4-6227-4E06-BF60-543FA84B68B5}"/>
                </a:ext>
              </a:extLst>
            </p:cNvPr>
            <p:cNvSpPr txBox="1">
              <a:spLocks noChangeArrowheads="1"/>
            </p:cNvSpPr>
            <p:nvPr/>
          </p:nvSpPr>
          <p:spPr bwMode="auto">
            <a:xfrm>
              <a:off x="8664575" y="6534299"/>
              <a:ext cx="37147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fld id="{0AA57194-F1F6-4689-8F54-3E74F91445DD}" type="slidenum">
                <a:rPr lang="en-IN" altLang="en-US" sz="1200">
                  <a:solidFill>
                    <a:srgbClr val="898989"/>
                  </a:solidFill>
                  <a:latin typeface="Times New Roman" panose="02020603050405020304" pitchFamily="18" charset="0"/>
                  <a:cs typeface="Times New Roman" panose="02020603050405020304" pitchFamily="18" charset="0"/>
                </a:rPr>
                <a:pPr algn="r" eaLnBrk="1" hangingPunct="1"/>
                <a:t>53</a:t>
              </a:fld>
              <a:endParaRPr lang="en-IN" altLang="en-US" sz="1200">
                <a:solidFill>
                  <a:srgbClr val="898989"/>
                </a:solidFill>
                <a:latin typeface="Times New Roman" panose="02020603050405020304" pitchFamily="18" charset="0"/>
                <a:cs typeface="Times New Roman" panose="02020603050405020304" pitchFamily="18" charset="0"/>
              </a:endParaRPr>
            </a:p>
          </p:txBody>
        </p:sp>
        <p:pic>
          <p:nvPicPr>
            <p:cNvPr id="5130" name="Picture 15">
              <a:extLst>
                <a:ext uri="{FF2B5EF4-FFF2-40B4-BE49-F238E27FC236}">
                  <a16:creationId xmlns="" xmlns:a16="http://schemas.microsoft.com/office/drawing/2014/main" id="{681A31B5-7703-4130-BECB-16872229C1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453336"/>
              <a:ext cx="371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a:extLst>
                <a:ext uri="{FF2B5EF4-FFF2-40B4-BE49-F238E27FC236}">
                  <a16:creationId xmlns="" xmlns:a16="http://schemas.microsoft.com/office/drawing/2014/main" id="{0A3A181D-F36B-491F-84E7-DFA7A69E0DDE}"/>
                </a:ext>
              </a:extLst>
            </p:cNvPr>
            <p:cNvCxnSpPr>
              <a:cxnSpLocks/>
            </p:cNvCxnSpPr>
            <p:nvPr/>
          </p:nvCxnSpPr>
          <p:spPr>
            <a:xfrm>
              <a:off x="-225" y="6381895"/>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133" name="Group 15">
              <a:extLst>
                <a:ext uri="{FF2B5EF4-FFF2-40B4-BE49-F238E27FC236}">
                  <a16:creationId xmlns="" xmlns:a16="http://schemas.microsoft.com/office/drawing/2014/main" id="{FE7D4B06-3176-4447-886A-E5F2DA99F793}"/>
                </a:ext>
              </a:extLst>
            </p:cNvPr>
            <p:cNvGrpSpPr>
              <a:grpSpLocks/>
            </p:cNvGrpSpPr>
            <p:nvPr/>
          </p:nvGrpSpPr>
          <p:grpSpPr bwMode="auto">
            <a:xfrm>
              <a:off x="-3400" y="836712"/>
              <a:ext cx="9111904" cy="84458"/>
              <a:chOff x="-3400" y="836712"/>
              <a:chExt cx="9111904" cy="84458"/>
            </a:xfrm>
          </p:grpSpPr>
          <p:cxnSp>
            <p:nvCxnSpPr>
              <p:cNvPr id="17" name="Straight Connector 16">
                <a:extLst>
                  <a:ext uri="{FF2B5EF4-FFF2-40B4-BE49-F238E27FC236}">
                    <a16:creationId xmlns="" xmlns:a16="http://schemas.microsoft.com/office/drawing/2014/main" id="{F1FCDAE2-8378-4B6E-8E6A-1AEFC53FF066}"/>
                  </a:ext>
                </a:extLst>
              </p:cNvPr>
              <p:cNvCxnSpPr>
                <a:cxnSpLocks/>
              </p:cNvCxnSpPr>
              <p:nvPr/>
            </p:nvCxnSpPr>
            <p:spPr>
              <a:xfrm>
                <a:off x="-225" y="836712"/>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 xmlns:a16="http://schemas.microsoft.com/office/drawing/2014/main" id="{544A434E-6AEF-4617-AD00-99E6387DB73E}"/>
                  </a:ext>
                </a:extLst>
              </p:cNvPr>
              <p:cNvSpPr/>
              <p:nvPr/>
            </p:nvSpPr>
            <p:spPr>
              <a:xfrm>
                <a:off x="-3400" y="836712"/>
                <a:ext cx="4575001" cy="8413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a:p>
            </p:txBody>
          </p:sp>
        </p:grpSp>
      </p:grpSp>
      <p:sp>
        <p:nvSpPr>
          <p:cNvPr id="5124" name="Date Placeholder 3">
            <a:extLst>
              <a:ext uri="{FF2B5EF4-FFF2-40B4-BE49-F238E27FC236}">
                <a16:creationId xmlns="" xmlns:a16="http://schemas.microsoft.com/office/drawing/2014/main" id="{76864762-95E0-4F4C-AC76-43A5EA0AA13D}"/>
              </a:ext>
            </a:extLst>
          </p:cNvPr>
          <p:cNvSpPr txBox="1">
            <a:spLocks noChangeArrowheads="1"/>
          </p:cNvSpPr>
          <p:nvPr/>
        </p:nvSpPr>
        <p:spPr bwMode="auto">
          <a:xfrm>
            <a:off x="4211638" y="6454775"/>
            <a:ext cx="1074737"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endParaRPr lang="en-IN" altLang="en-US" sz="1200" dirty="0">
              <a:solidFill>
                <a:srgbClr val="898989"/>
              </a:solidFill>
              <a:latin typeface="Times New Roman" panose="02020603050405020304" pitchFamily="18" charset="0"/>
              <a:cs typeface="Times New Roman" panose="02020603050405020304" pitchFamily="18" charset="0"/>
            </a:endParaRPr>
          </a:p>
        </p:txBody>
      </p:sp>
      <p:sp>
        <p:nvSpPr>
          <p:cNvPr id="5126" name="Rectangle 18">
            <a:extLst>
              <a:ext uri="{FF2B5EF4-FFF2-40B4-BE49-F238E27FC236}">
                <a16:creationId xmlns="" xmlns:a16="http://schemas.microsoft.com/office/drawing/2014/main" id="{FB488572-D181-476C-B85F-B5A8D188951A}"/>
              </a:ext>
            </a:extLst>
          </p:cNvPr>
          <p:cNvSpPr>
            <a:spLocks noChangeArrowheads="1"/>
          </p:cNvSpPr>
          <p:nvPr/>
        </p:nvSpPr>
        <p:spPr bwMode="auto">
          <a:xfrm>
            <a:off x="2495550" y="6350"/>
            <a:ext cx="65405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700">
                <a:solidFill>
                  <a:srgbClr val="898989"/>
                </a:solidFill>
                <a:latin typeface="Times New Roman" panose="02020603050405020304" pitchFamily="18" charset="0"/>
                <a:cs typeface="Times New Roman" panose="02020603050405020304" pitchFamily="18" charset="0"/>
              </a:rPr>
              <a:t>The material in this presentation belongs to St. Francis Institute of Technology and is solely for educational purposes. Distribution and modifications of the content is prohibited.</a:t>
            </a:r>
            <a:endParaRPr lang="en-IN" altLang="en-US" sz="700">
              <a:solidFill>
                <a:srgbClr val="898989"/>
              </a:solidFill>
              <a:latin typeface="Times New Roman" panose="02020603050405020304" pitchFamily="18" charset="0"/>
              <a:cs typeface="Times New Roman" panose="02020603050405020304" pitchFamily="18" charset="0"/>
            </a:endParaRPr>
          </a:p>
        </p:txBody>
      </p:sp>
      <p:sp>
        <p:nvSpPr>
          <p:cNvPr id="19" name="Rectangle 3">
            <a:extLst>
              <a:ext uri="{FF2B5EF4-FFF2-40B4-BE49-F238E27FC236}">
                <a16:creationId xmlns="" xmlns:a16="http://schemas.microsoft.com/office/drawing/2014/main" id="{AE322D19-C8EB-4909-8DBA-9C0D37B48757}"/>
              </a:ext>
            </a:extLst>
          </p:cNvPr>
          <p:cNvSpPr txBox="1">
            <a:spLocks noChangeArrowheads="1"/>
          </p:cNvSpPr>
          <p:nvPr/>
        </p:nvSpPr>
        <p:spPr bwMode="auto">
          <a:xfrm>
            <a:off x="633998" y="973023"/>
            <a:ext cx="7986713" cy="5199073"/>
          </a:xfrm>
          <a:prstGeom prst="rect">
            <a:avLst/>
          </a:prstGeom>
          <a:noFill/>
          <a:ln w="9525">
            <a:noFill/>
            <a:miter lim="800000"/>
            <a:headEnd/>
            <a:tailEnd/>
          </a:ln>
        </p:spPr>
        <p:txBody>
          <a:bodyPr/>
          <a:lstStyle/>
          <a:p>
            <a:pPr algn="l" fontAlgn="base"/>
            <a:r>
              <a:rPr lang="en-US" sz="2400" b="1" i="0" u="sng" dirty="0">
                <a:solidFill>
                  <a:srgbClr val="303030"/>
                </a:solidFill>
                <a:effectLst/>
                <a:latin typeface="roboto condensed" panose="02000000000000000000" pitchFamily="2" charset="0"/>
              </a:rPr>
              <a:t>2. Partial Participation-</a:t>
            </a:r>
            <a:endParaRPr lang="en-US" sz="2400" b="1" i="0" dirty="0">
              <a:solidFill>
                <a:srgbClr val="303030"/>
              </a:solidFill>
              <a:effectLst/>
              <a:latin typeface="roboto condensed" panose="02000000000000000000" pitchFamily="2" charset="0"/>
            </a:endParaRPr>
          </a:p>
          <a:p>
            <a:pPr algn="l" fontAlgn="base"/>
            <a:r>
              <a:rPr lang="en-US" sz="2400" b="0" i="0" dirty="0">
                <a:solidFill>
                  <a:srgbClr val="303030"/>
                </a:solidFill>
                <a:effectLst/>
                <a:latin typeface="Arimo"/>
              </a:rPr>
              <a:t> </a:t>
            </a:r>
          </a:p>
          <a:p>
            <a:pPr algn="just" fontAlgn="base"/>
            <a:r>
              <a:rPr lang="en-US" sz="2400" b="0" i="0" dirty="0">
                <a:solidFill>
                  <a:srgbClr val="303030"/>
                </a:solidFill>
                <a:effectLst/>
                <a:latin typeface="Arimo"/>
              </a:rPr>
              <a:t> </a:t>
            </a:r>
            <a:r>
              <a:rPr lang="en-US" sz="2400" dirty="0"/>
              <a:t>The participation of an entity set E in relationship set R is said to be partial if only some entities in E participate in relationships in R</a:t>
            </a:r>
            <a:endParaRPr lang="en-IN" sz="2400" b="1" i="0" dirty="0">
              <a:solidFill>
                <a:srgbClr val="222222"/>
              </a:solidFill>
              <a:effectLst/>
              <a:latin typeface="Source Sans Pro" panose="020B0503030403020204" pitchFamily="34" charset="0"/>
            </a:endParaRPr>
          </a:p>
          <a:p>
            <a:pPr algn="ctr">
              <a:spcBef>
                <a:spcPct val="20000"/>
              </a:spcBef>
              <a:buClr>
                <a:srgbClr val="002060"/>
              </a:buClr>
              <a:buSzPct val="70000"/>
            </a:pPr>
            <a:r>
              <a:rPr lang="en-US" sz="2400" b="1" dirty="0">
                <a:solidFill>
                  <a:srgbClr val="FF0000"/>
                </a:solidFill>
                <a:latin typeface="Source Sans Pro" panose="020B0503030403020204" pitchFamily="34" charset="0"/>
              </a:rPr>
              <a:t/>
            </a:r>
            <a:br>
              <a:rPr lang="en-US" sz="2400" b="1" dirty="0">
                <a:solidFill>
                  <a:srgbClr val="FF0000"/>
                </a:solidFill>
                <a:latin typeface="Source Sans Pro" panose="020B0503030403020204" pitchFamily="34" charset="0"/>
              </a:rPr>
            </a:br>
            <a:endParaRPr lang="en-IN" sz="2400" b="1" dirty="0">
              <a:solidFill>
                <a:srgbClr val="FF0000"/>
              </a:solidFill>
            </a:endParaRPr>
          </a:p>
        </p:txBody>
      </p:sp>
      <p:sp>
        <p:nvSpPr>
          <p:cNvPr id="16" name="Date Placeholder 3">
            <a:extLst>
              <a:ext uri="{FF2B5EF4-FFF2-40B4-BE49-F238E27FC236}">
                <a16:creationId xmlns="" xmlns:a16="http://schemas.microsoft.com/office/drawing/2014/main" id="{0893B3C5-1CF1-4F28-9680-DDFF9980EC8B}"/>
              </a:ext>
            </a:extLst>
          </p:cNvPr>
          <p:cNvSpPr txBox="1">
            <a:spLocks noChangeArrowheads="1"/>
          </p:cNvSpPr>
          <p:nvPr/>
        </p:nvSpPr>
        <p:spPr bwMode="auto">
          <a:xfrm>
            <a:off x="5940152" y="6453190"/>
            <a:ext cx="2613848" cy="358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r>
              <a:rPr lang="en-IN" altLang="en-US" sz="1200" dirty="0">
                <a:solidFill>
                  <a:srgbClr val="898989"/>
                </a:solidFill>
                <a:latin typeface="Times New Roman" panose="02020603050405020304" pitchFamily="18" charset="0"/>
                <a:cs typeface="Times New Roman" panose="02020603050405020304" pitchFamily="18" charset="0"/>
              </a:rPr>
              <a:t>Database Management </a:t>
            </a:r>
            <a:r>
              <a:rPr lang="en-IN" altLang="en-US" sz="1200" dirty="0" smtClean="0">
                <a:solidFill>
                  <a:srgbClr val="898989"/>
                </a:solidFill>
                <a:latin typeface="Times New Roman" panose="02020603050405020304" pitchFamily="18" charset="0"/>
                <a:cs typeface="Times New Roman" panose="02020603050405020304" pitchFamily="18" charset="0"/>
              </a:rPr>
              <a:t>System</a:t>
            </a:r>
            <a:endParaRPr lang="en-IN" altLang="en-US" sz="1200" dirty="0">
              <a:solidFill>
                <a:srgbClr val="898989"/>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 xmlns:a16="http://schemas.microsoft.com/office/drawing/2014/main" id="{9557F324-6A73-4600-8967-AA1F3EC5506E}"/>
              </a:ext>
            </a:extLst>
          </p:cNvPr>
          <p:cNvPicPr>
            <a:picLocks noChangeAspect="1"/>
          </p:cNvPicPr>
          <p:nvPr/>
        </p:nvPicPr>
        <p:blipFill rotWithShape="1">
          <a:blip r:embed="rId4"/>
          <a:srcRect l="36613" t="48866" r="17841" b="18768"/>
          <a:stretch/>
        </p:blipFill>
        <p:spPr>
          <a:xfrm>
            <a:off x="990950" y="3078933"/>
            <a:ext cx="7272808" cy="2942355"/>
          </a:xfrm>
          <a:prstGeom prst="rect">
            <a:avLst/>
          </a:prstGeom>
        </p:spPr>
      </p:pic>
    </p:spTree>
    <p:custDataLst>
      <p:tags r:id="rId1"/>
    </p:custDataLst>
    <p:extLst>
      <p:ext uri="{BB962C8B-B14F-4D97-AF65-F5344CB8AC3E}">
        <p14:creationId xmlns:p14="http://schemas.microsoft.com/office/powerpoint/2010/main" val="2686380107"/>
      </p:ext>
    </p:extLst>
  </p:cSld>
  <p:clrMapOvr>
    <a:masterClrMapping/>
  </p:clrMapOvr>
  <p:transition advTm="7505"/>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3">
            <a:extLst>
              <a:ext uri="{FF2B5EF4-FFF2-40B4-BE49-F238E27FC236}">
                <a16:creationId xmlns="" xmlns:a16="http://schemas.microsoft.com/office/drawing/2014/main" id="{A2044DBA-A9D3-4F2C-855E-79B57B7AA31E}"/>
              </a:ext>
            </a:extLst>
          </p:cNvPr>
          <p:cNvSpPr txBox="1">
            <a:spLocks noChangeArrowheads="1"/>
          </p:cNvSpPr>
          <p:nvPr/>
        </p:nvSpPr>
        <p:spPr bwMode="auto">
          <a:xfrm>
            <a:off x="4211638" y="26035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sz="1800">
              <a:latin typeface="Verdana" panose="020B0604030504040204" pitchFamily="34" charset="0"/>
              <a:cs typeface="Arial" panose="020B0604020202020204" pitchFamily="34" charset="0"/>
            </a:endParaRPr>
          </a:p>
        </p:txBody>
      </p:sp>
      <p:grpSp>
        <p:nvGrpSpPr>
          <p:cNvPr id="5123" name="Group 9">
            <a:extLst>
              <a:ext uri="{FF2B5EF4-FFF2-40B4-BE49-F238E27FC236}">
                <a16:creationId xmlns="" xmlns:a16="http://schemas.microsoft.com/office/drawing/2014/main" id="{59DCAB17-C168-477D-9174-0A626FD1C5DC}"/>
              </a:ext>
            </a:extLst>
          </p:cNvPr>
          <p:cNvGrpSpPr>
            <a:grpSpLocks/>
          </p:cNvGrpSpPr>
          <p:nvPr/>
        </p:nvGrpSpPr>
        <p:grpSpPr bwMode="auto">
          <a:xfrm>
            <a:off x="-3175" y="836613"/>
            <a:ext cx="9112250" cy="6011862"/>
            <a:chOff x="-3400" y="836712"/>
            <a:chExt cx="9111904" cy="6011912"/>
          </a:xfrm>
        </p:grpSpPr>
        <p:sp>
          <p:nvSpPr>
            <p:cNvPr id="5128" name="Date Placeholder 3">
              <a:extLst>
                <a:ext uri="{FF2B5EF4-FFF2-40B4-BE49-F238E27FC236}">
                  <a16:creationId xmlns="" xmlns:a16="http://schemas.microsoft.com/office/drawing/2014/main" id="{09D2E0C9-28F4-4184-B02B-DCC69BD27962}"/>
                </a:ext>
              </a:extLst>
            </p:cNvPr>
            <p:cNvSpPr txBox="1">
              <a:spLocks noChangeArrowheads="1"/>
            </p:cNvSpPr>
            <p:nvPr/>
          </p:nvSpPr>
          <p:spPr bwMode="auto">
            <a:xfrm>
              <a:off x="523429" y="6462861"/>
              <a:ext cx="32226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IN" altLang="en-US" sz="1200" dirty="0">
                  <a:solidFill>
                    <a:srgbClr val="898989"/>
                  </a:solidFill>
                  <a:latin typeface="Times New Roman" panose="02020603050405020304" pitchFamily="18" charset="0"/>
                  <a:cs typeface="Times New Roman" panose="02020603050405020304" pitchFamily="18" charset="0"/>
                </a:rPr>
                <a:t>St. Francis Institute of Technology</a:t>
              </a:r>
            </a:p>
            <a:p>
              <a:pPr eaLnBrk="1" hangingPunct="1"/>
              <a:r>
                <a:rPr lang="en-IN" altLang="en-US" sz="1200" dirty="0">
                  <a:solidFill>
                    <a:srgbClr val="898989"/>
                  </a:solidFill>
                  <a:latin typeface="Times New Roman" panose="02020603050405020304" pitchFamily="18" charset="0"/>
                  <a:cs typeface="Times New Roman" panose="02020603050405020304" pitchFamily="18" charset="0"/>
                </a:rPr>
                <a:t>Department of Computer Engineering</a:t>
              </a:r>
            </a:p>
          </p:txBody>
        </p:sp>
        <p:sp>
          <p:nvSpPr>
            <p:cNvPr id="5129" name="Slide Number Placeholder 5">
              <a:extLst>
                <a:ext uri="{FF2B5EF4-FFF2-40B4-BE49-F238E27FC236}">
                  <a16:creationId xmlns="" xmlns:a16="http://schemas.microsoft.com/office/drawing/2014/main" id="{CB4508B4-6227-4E06-BF60-543FA84B68B5}"/>
                </a:ext>
              </a:extLst>
            </p:cNvPr>
            <p:cNvSpPr txBox="1">
              <a:spLocks noChangeArrowheads="1"/>
            </p:cNvSpPr>
            <p:nvPr/>
          </p:nvSpPr>
          <p:spPr bwMode="auto">
            <a:xfrm>
              <a:off x="8664575" y="6534299"/>
              <a:ext cx="37147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fld id="{0AA57194-F1F6-4689-8F54-3E74F91445DD}" type="slidenum">
                <a:rPr lang="en-IN" altLang="en-US" sz="1200">
                  <a:solidFill>
                    <a:srgbClr val="898989"/>
                  </a:solidFill>
                  <a:latin typeface="Times New Roman" panose="02020603050405020304" pitchFamily="18" charset="0"/>
                  <a:cs typeface="Times New Roman" panose="02020603050405020304" pitchFamily="18" charset="0"/>
                </a:rPr>
                <a:pPr algn="r" eaLnBrk="1" hangingPunct="1"/>
                <a:t>54</a:t>
              </a:fld>
              <a:endParaRPr lang="en-IN" altLang="en-US" sz="1200">
                <a:solidFill>
                  <a:srgbClr val="898989"/>
                </a:solidFill>
                <a:latin typeface="Times New Roman" panose="02020603050405020304" pitchFamily="18" charset="0"/>
                <a:cs typeface="Times New Roman" panose="02020603050405020304" pitchFamily="18" charset="0"/>
              </a:endParaRPr>
            </a:p>
          </p:txBody>
        </p:sp>
        <p:pic>
          <p:nvPicPr>
            <p:cNvPr id="5130" name="Picture 15">
              <a:extLst>
                <a:ext uri="{FF2B5EF4-FFF2-40B4-BE49-F238E27FC236}">
                  <a16:creationId xmlns="" xmlns:a16="http://schemas.microsoft.com/office/drawing/2014/main" id="{681A31B5-7703-4130-BECB-16872229C1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453336"/>
              <a:ext cx="371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a:extLst>
                <a:ext uri="{FF2B5EF4-FFF2-40B4-BE49-F238E27FC236}">
                  <a16:creationId xmlns="" xmlns:a16="http://schemas.microsoft.com/office/drawing/2014/main" id="{0A3A181D-F36B-491F-84E7-DFA7A69E0DDE}"/>
                </a:ext>
              </a:extLst>
            </p:cNvPr>
            <p:cNvCxnSpPr>
              <a:cxnSpLocks/>
            </p:cNvCxnSpPr>
            <p:nvPr/>
          </p:nvCxnSpPr>
          <p:spPr>
            <a:xfrm>
              <a:off x="-225" y="6381895"/>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133" name="Group 15">
              <a:extLst>
                <a:ext uri="{FF2B5EF4-FFF2-40B4-BE49-F238E27FC236}">
                  <a16:creationId xmlns="" xmlns:a16="http://schemas.microsoft.com/office/drawing/2014/main" id="{FE7D4B06-3176-4447-886A-E5F2DA99F793}"/>
                </a:ext>
              </a:extLst>
            </p:cNvPr>
            <p:cNvGrpSpPr>
              <a:grpSpLocks/>
            </p:cNvGrpSpPr>
            <p:nvPr/>
          </p:nvGrpSpPr>
          <p:grpSpPr bwMode="auto">
            <a:xfrm>
              <a:off x="-3400" y="836712"/>
              <a:ext cx="9111904" cy="84458"/>
              <a:chOff x="-3400" y="836712"/>
              <a:chExt cx="9111904" cy="84458"/>
            </a:xfrm>
          </p:grpSpPr>
          <p:cxnSp>
            <p:nvCxnSpPr>
              <p:cNvPr id="17" name="Straight Connector 16">
                <a:extLst>
                  <a:ext uri="{FF2B5EF4-FFF2-40B4-BE49-F238E27FC236}">
                    <a16:creationId xmlns="" xmlns:a16="http://schemas.microsoft.com/office/drawing/2014/main" id="{F1FCDAE2-8378-4B6E-8E6A-1AEFC53FF066}"/>
                  </a:ext>
                </a:extLst>
              </p:cNvPr>
              <p:cNvCxnSpPr>
                <a:cxnSpLocks/>
              </p:cNvCxnSpPr>
              <p:nvPr/>
            </p:nvCxnSpPr>
            <p:spPr>
              <a:xfrm>
                <a:off x="-225" y="836712"/>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 xmlns:a16="http://schemas.microsoft.com/office/drawing/2014/main" id="{544A434E-6AEF-4617-AD00-99E6387DB73E}"/>
                  </a:ext>
                </a:extLst>
              </p:cNvPr>
              <p:cNvSpPr/>
              <p:nvPr/>
            </p:nvSpPr>
            <p:spPr>
              <a:xfrm>
                <a:off x="-3400" y="836712"/>
                <a:ext cx="4575001" cy="8413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a:p>
            </p:txBody>
          </p:sp>
        </p:grpSp>
      </p:grpSp>
      <p:sp>
        <p:nvSpPr>
          <p:cNvPr id="5124" name="Date Placeholder 3">
            <a:extLst>
              <a:ext uri="{FF2B5EF4-FFF2-40B4-BE49-F238E27FC236}">
                <a16:creationId xmlns="" xmlns:a16="http://schemas.microsoft.com/office/drawing/2014/main" id="{76864762-95E0-4F4C-AC76-43A5EA0AA13D}"/>
              </a:ext>
            </a:extLst>
          </p:cNvPr>
          <p:cNvSpPr txBox="1">
            <a:spLocks noChangeArrowheads="1"/>
          </p:cNvSpPr>
          <p:nvPr/>
        </p:nvSpPr>
        <p:spPr bwMode="auto">
          <a:xfrm>
            <a:off x="4211638" y="6454775"/>
            <a:ext cx="1074737"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endParaRPr lang="en-IN" altLang="en-US" sz="1200" dirty="0">
              <a:solidFill>
                <a:srgbClr val="898989"/>
              </a:solidFill>
              <a:latin typeface="Times New Roman" panose="02020603050405020304" pitchFamily="18" charset="0"/>
              <a:cs typeface="Times New Roman" panose="02020603050405020304" pitchFamily="18" charset="0"/>
            </a:endParaRPr>
          </a:p>
        </p:txBody>
      </p:sp>
      <p:sp>
        <p:nvSpPr>
          <p:cNvPr id="5126" name="Rectangle 18">
            <a:extLst>
              <a:ext uri="{FF2B5EF4-FFF2-40B4-BE49-F238E27FC236}">
                <a16:creationId xmlns="" xmlns:a16="http://schemas.microsoft.com/office/drawing/2014/main" id="{FB488572-D181-476C-B85F-B5A8D188951A}"/>
              </a:ext>
            </a:extLst>
          </p:cNvPr>
          <p:cNvSpPr>
            <a:spLocks noChangeArrowheads="1"/>
          </p:cNvSpPr>
          <p:nvPr/>
        </p:nvSpPr>
        <p:spPr bwMode="auto">
          <a:xfrm>
            <a:off x="2495550" y="6350"/>
            <a:ext cx="65405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700">
                <a:solidFill>
                  <a:srgbClr val="898989"/>
                </a:solidFill>
                <a:latin typeface="Times New Roman" panose="02020603050405020304" pitchFamily="18" charset="0"/>
                <a:cs typeface="Times New Roman" panose="02020603050405020304" pitchFamily="18" charset="0"/>
              </a:rPr>
              <a:t>The material in this presentation belongs to St. Francis Institute of Technology and is solely for educational purposes. Distribution and modifications of the content is prohibited.</a:t>
            </a:r>
            <a:endParaRPr lang="en-IN" altLang="en-US" sz="700">
              <a:solidFill>
                <a:srgbClr val="898989"/>
              </a:solidFill>
              <a:latin typeface="Times New Roman" panose="02020603050405020304" pitchFamily="18" charset="0"/>
              <a:cs typeface="Times New Roman" panose="02020603050405020304" pitchFamily="18" charset="0"/>
            </a:endParaRPr>
          </a:p>
        </p:txBody>
      </p:sp>
      <p:sp>
        <p:nvSpPr>
          <p:cNvPr id="19" name="Rectangle 3">
            <a:extLst>
              <a:ext uri="{FF2B5EF4-FFF2-40B4-BE49-F238E27FC236}">
                <a16:creationId xmlns="" xmlns:a16="http://schemas.microsoft.com/office/drawing/2014/main" id="{AE322D19-C8EB-4909-8DBA-9C0D37B48757}"/>
              </a:ext>
            </a:extLst>
          </p:cNvPr>
          <p:cNvSpPr txBox="1">
            <a:spLocks noChangeArrowheads="1"/>
          </p:cNvSpPr>
          <p:nvPr/>
        </p:nvSpPr>
        <p:spPr bwMode="auto">
          <a:xfrm>
            <a:off x="633998" y="1984621"/>
            <a:ext cx="7986713" cy="4187571"/>
          </a:xfrm>
          <a:prstGeom prst="rect">
            <a:avLst/>
          </a:prstGeom>
          <a:noFill/>
          <a:ln w="9525">
            <a:noFill/>
            <a:miter lim="800000"/>
            <a:headEnd/>
            <a:tailEnd/>
          </a:ln>
        </p:spPr>
        <p:txBody>
          <a:bodyPr/>
          <a:lstStyle/>
          <a:p>
            <a:pPr algn="l" fontAlgn="base"/>
            <a:endParaRPr lang="en-IN" sz="2400" b="1" dirty="0">
              <a:solidFill>
                <a:srgbClr val="FF0000"/>
              </a:solidFill>
            </a:endParaRPr>
          </a:p>
        </p:txBody>
      </p:sp>
      <p:sp>
        <p:nvSpPr>
          <p:cNvPr id="16" name="Date Placeholder 3">
            <a:extLst>
              <a:ext uri="{FF2B5EF4-FFF2-40B4-BE49-F238E27FC236}">
                <a16:creationId xmlns="" xmlns:a16="http://schemas.microsoft.com/office/drawing/2014/main" id="{0893B3C5-1CF1-4F28-9680-DDFF9980EC8B}"/>
              </a:ext>
            </a:extLst>
          </p:cNvPr>
          <p:cNvSpPr txBox="1">
            <a:spLocks noChangeArrowheads="1"/>
          </p:cNvSpPr>
          <p:nvPr/>
        </p:nvSpPr>
        <p:spPr bwMode="auto">
          <a:xfrm>
            <a:off x="5940152" y="6453190"/>
            <a:ext cx="2613848" cy="358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r>
              <a:rPr lang="en-IN" altLang="en-US" sz="1200" dirty="0">
                <a:solidFill>
                  <a:srgbClr val="898989"/>
                </a:solidFill>
                <a:latin typeface="Times New Roman" panose="02020603050405020304" pitchFamily="18" charset="0"/>
                <a:cs typeface="Times New Roman" panose="02020603050405020304" pitchFamily="18" charset="0"/>
              </a:rPr>
              <a:t>Database Management </a:t>
            </a:r>
            <a:r>
              <a:rPr lang="en-IN" altLang="en-US" sz="1200" dirty="0" smtClean="0">
                <a:solidFill>
                  <a:srgbClr val="898989"/>
                </a:solidFill>
                <a:latin typeface="Times New Roman" panose="02020603050405020304" pitchFamily="18" charset="0"/>
                <a:cs typeface="Times New Roman" panose="02020603050405020304" pitchFamily="18" charset="0"/>
              </a:rPr>
              <a:t>System</a:t>
            </a:r>
            <a:endParaRPr lang="en-IN" altLang="en-US" sz="1200" dirty="0">
              <a:solidFill>
                <a:srgbClr val="898989"/>
              </a:solidFill>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 xmlns:a16="http://schemas.microsoft.com/office/drawing/2014/main" id="{EE89AD3B-16FE-410C-9C44-102A6FEEF691}"/>
              </a:ext>
            </a:extLst>
          </p:cNvPr>
          <p:cNvSpPr txBox="1"/>
          <p:nvPr/>
        </p:nvSpPr>
        <p:spPr>
          <a:xfrm>
            <a:off x="402431" y="4360977"/>
            <a:ext cx="7986713" cy="369332"/>
          </a:xfrm>
          <a:prstGeom prst="rect">
            <a:avLst/>
          </a:prstGeom>
          <a:noFill/>
        </p:spPr>
        <p:txBody>
          <a:bodyPr wrap="square">
            <a:spAutoFit/>
          </a:bodyPr>
          <a:lstStyle/>
          <a:p>
            <a:pPr algn="l" fontAlgn="base"/>
            <a:r>
              <a:rPr lang="en-US" b="0" i="0" dirty="0">
                <a:solidFill>
                  <a:srgbClr val="303030"/>
                </a:solidFill>
                <a:effectLst/>
                <a:latin typeface="Arimo"/>
              </a:rPr>
              <a:t> </a:t>
            </a:r>
          </a:p>
        </p:txBody>
      </p:sp>
      <p:pic>
        <p:nvPicPr>
          <p:cNvPr id="21" name="Picture 6">
            <a:extLst>
              <a:ext uri="{FF2B5EF4-FFF2-40B4-BE49-F238E27FC236}">
                <a16:creationId xmlns="" xmlns:a16="http://schemas.microsoft.com/office/drawing/2014/main" id="{AA451891-AF9A-4C89-8854-95135D58C6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1693" y="1475159"/>
            <a:ext cx="4164682" cy="182194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45083363"/>
      </p:ext>
    </p:extLst>
  </p:cSld>
  <p:clrMapOvr>
    <a:masterClrMapping/>
  </p:clrMapOvr>
  <p:transition advTm="7505"/>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B07DCBC-FBC5-421A-8516-9868067EC445}"/>
              </a:ext>
            </a:extLst>
          </p:cNvPr>
          <p:cNvSpPr>
            <a:spLocks noGrp="1"/>
          </p:cNvSpPr>
          <p:nvPr>
            <p:ph idx="1"/>
          </p:nvPr>
        </p:nvSpPr>
        <p:spPr>
          <a:xfrm>
            <a:off x="323528" y="404664"/>
            <a:ext cx="7886700" cy="4351338"/>
          </a:xfrm>
        </p:spPr>
        <p:txBody>
          <a:bodyPr/>
          <a:lstStyle/>
          <a:p>
            <a:pPr algn="just"/>
            <a:r>
              <a:rPr lang="en-US" dirty="0"/>
              <a:t>In ERD, the total participation is denoted by </a:t>
            </a:r>
            <a:r>
              <a:rPr lang="en-US" dirty="0">
                <a:solidFill>
                  <a:srgbClr val="FF0000"/>
                </a:solidFill>
              </a:rPr>
              <a:t>doubled-line</a:t>
            </a:r>
            <a:r>
              <a:rPr lang="en-US" dirty="0"/>
              <a:t> between entity set and relationship set and partial participation is denoted by </a:t>
            </a:r>
            <a:r>
              <a:rPr lang="en-US" dirty="0">
                <a:solidFill>
                  <a:srgbClr val="FF0000"/>
                </a:solidFill>
              </a:rPr>
              <a:t>single line </a:t>
            </a:r>
            <a:r>
              <a:rPr lang="en-US" dirty="0"/>
              <a:t>between entity set and relationship set.</a:t>
            </a:r>
            <a:endParaRPr lang="en-IN" dirty="0"/>
          </a:p>
        </p:txBody>
      </p:sp>
      <p:pic>
        <p:nvPicPr>
          <p:cNvPr id="5" name="Picture 4">
            <a:extLst>
              <a:ext uri="{FF2B5EF4-FFF2-40B4-BE49-F238E27FC236}">
                <a16:creationId xmlns="" xmlns:a16="http://schemas.microsoft.com/office/drawing/2014/main" id="{6BA7ED96-B73A-4DB9-A701-F34242E3D32F}"/>
              </a:ext>
            </a:extLst>
          </p:cNvPr>
          <p:cNvPicPr>
            <a:picLocks noChangeAspect="1"/>
          </p:cNvPicPr>
          <p:nvPr/>
        </p:nvPicPr>
        <p:blipFill rotWithShape="1">
          <a:blip r:embed="rId2"/>
          <a:srcRect l="40550" t="57000" r="24801" b="23400"/>
          <a:stretch/>
        </p:blipFill>
        <p:spPr>
          <a:xfrm>
            <a:off x="1403648" y="2656181"/>
            <a:ext cx="5544616" cy="2088232"/>
          </a:xfrm>
          <a:prstGeom prst="rect">
            <a:avLst/>
          </a:prstGeom>
        </p:spPr>
      </p:pic>
    </p:spTree>
    <p:extLst>
      <p:ext uri="{BB962C8B-B14F-4D97-AF65-F5344CB8AC3E}">
        <p14:creationId xmlns:p14="http://schemas.microsoft.com/office/powerpoint/2010/main" val="29319172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A849CB1-4DCD-4A85-932F-655A54F87D17}"/>
              </a:ext>
            </a:extLst>
          </p:cNvPr>
          <p:cNvSpPr>
            <a:spLocks noGrp="1"/>
          </p:cNvSpPr>
          <p:nvPr>
            <p:ph idx="1"/>
          </p:nvPr>
        </p:nvSpPr>
        <p:spPr>
          <a:xfrm>
            <a:off x="323528" y="188640"/>
            <a:ext cx="7886700" cy="4351338"/>
          </a:xfrm>
        </p:spPr>
        <p:txBody>
          <a:bodyPr/>
          <a:lstStyle/>
          <a:p>
            <a:pPr algn="just"/>
            <a:r>
              <a:rPr lang="en-US" dirty="0"/>
              <a:t>Example:</a:t>
            </a:r>
            <a:r>
              <a:rPr lang="en-US" sz="2000" dirty="0"/>
              <a:t> </a:t>
            </a:r>
          </a:p>
          <a:p>
            <a:pPr algn="just"/>
            <a:r>
              <a:rPr lang="en-US" sz="2400" dirty="0" smtClean="0"/>
              <a:t>Suppose an entity set Student related to an entity set Course through Enrolled relationship set.</a:t>
            </a:r>
            <a:r>
              <a:rPr lang="en-US" sz="2400" dirty="0"/>
              <a:t> </a:t>
            </a:r>
            <a:endParaRPr lang="en-US" sz="2400" dirty="0" smtClean="0"/>
          </a:p>
          <a:p>
            <a:pPr algn="just"/>
            <a:r>
              <a:rPr lang="en-US" sz="2400" dirty="0" smtClean="0"/>
              <a:t>Single </a:t>
            </a:r>
            <a:r>
              <a:rPr lang="en-US" sz="2400" dirty="0"/>
              <a:t>line between the entity set “Course” and relationship set “Enrolled in” signifies partial </a:t>
            </a:r>
            <a:r>
              <a:rPr lang="en-US" sz="2400" dirty="0" err="1" smtClean="0"/>
              <a:t>participation.It</a:t>
            </a:r>
            <a:r>
              <a:rPr lang="en-US" sz="2400" dirty="0" smtClean="0"/>
              <a:t> </a:t>
            </a:r>
            <a:r>
              <a:rPr lang="en-US" sz="2400" dirty="0"/>
              <a:t>specifies that </a:t>
            </a:r>
            <a:r>
              <a:rPr lang="en-US" sz="2400" dirty="0">
                <a:solidFill>
                  <a:srgbClr val="FF0000"/>
                </a:solidFill>
              </a:rPr>
              <a:t>there might exist some courses for which no enrollments are made.</a:t>
            </a:r>
          </a:p>
          <a:p>
            <a:pPr algn="just"/>
            <a:r>
              <a:rPr lang="en-US" sz="2400" dirty="0"/>
              <a:t>Double line between the entity set “Student” and relationship set “Enrolled in” signifies total </a:t>
            </a:r>
            <a:r>
              <a:rPr lang="en-US" sz="2400" dirty="0" err="1" smtClean="0"/>
              <a:t>participation.It</a:t>
            </a:r>
            <a:r>
              <a:rPr lang="en-US" sz="2400" dirty="0" smtClean="0"/>
              <a:t> </a:t>
            </a:r>
            <a:r>
              <a:rPr lang="en-US" sz="2400" dirty="0"/>
              <a:t>specifies </a:t>
            </a:r>
            <a:r>
              <a:rPr lang="en-US" sz="2400" dirty="0">
                <a:solidFill>
                  <a:srgbClr val="FF0000"/>
                </a:solidFill>
              </a:rPr>
              <a:t>that each student must be enrolled in at least one course.</a:t>
            </a:r>
          </a:p>
          <a:p>
            <a:pPr marL="0" indent="0" algn="just">
              <a:buNone/>
            </a:pPr>
            <a:endParaRPr lang="en-US" sz="2000" dirty="0" smtClean="0"/>
          </a:p>
          <a:p>
            <a:pPr marL="0" indent="0" algn="just">
              <a:buNone/>
            </a:pPr>
            <a:endParaRPr lang="en-US" sz="2000" dirty="0"/>
          </a:p>
          <a:p>
            <a:pPr marL="0" indent="0" algn="just">
              <a:buNone/>
            </a:pPr>
            <a:endParaRPr lang="en-US" sz="2000" dirty="0" smtClean="0"/>
          </a:p>
          <a:p>
            <a:pPr marL="0" indent="0" algn="just">
              <a:buNone/>
            </a:pPr>
            <a:r>
              <a:rPr lang="en-US" sz="2000" dirty="0" smtClean="0"/>
              <a:t> </a:t>
            </a:r>
            <a:endParaRPr lang="en-IN" sz="2000" dirty="0">
              <a:solidFill>
                <a:srgbClr val="7030A0"/>
              </a:solidFill>
            </a:endParaRPr>
          </a:p>
        </p:txBody>
      </p:sp>
      <p:pic>
        <p:nvPicPr>
          <p:cNvPr id="6" name="Picture 5">
            <a:extLst>
              <a:ext uri="{FF2B5EF4-FFF2-40B4-BE49-F238E27FC236}">
                <a16:creationId xmlns="" xmlns:a16="http://schemas.microsoft.com/office/drawing/2014/main" id="{2E21791F-A5E7-4836-9ADE-C9EBBA18CC9F}"/>
              </a:ext>
            </a:extLst>
          </p:cNvPr>
          <p:cNvPicPr>
            <a:picLocks noChangeAspect="1"/>
          </p:cNvPicPr>
          <p:nvPr/>
        </p:nvPicPr>
        <p:blipFill rotWithShape="1">
          <a:blip r:embed="rId2"/>
          <a:srcRect l="42125" t="66379" r="24013" b="13506"/>
          <a:stretch/>
        </p:blipFill>
        <p:spPr>
          <a:xfrm>
            <a:off x="827584" y="4680156"/>
            <a:ext cx="7128792" cy="1917196"/>
          </a:xfrm>
          <a:prstGeom prst="rect">
            <a:avLst/>
          </a:prstGeom>
        </p:spPr>
      </p:pic>
    </p:spTree>
    <p:extLst>
      <p:ext uri="{BB962C8B-B14F-4D97-AF65-F5344CB8AC3E}">
        <p14:creationId xmlns:p14="http://schemas.microsoft.com/office/powerpoint/2010/main" val="268922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Degree of Relationship</a:t>
            </a:r>
            <a:br>
              <a:rPr lang="en-US" b="1" dirty="0">
                <a:solidFill>
                  <a:srgbClr val="FF0000"/>
                </a:solidFill>
              </a:rPr>
            </a:br>
            <a:endParaRPr lang="en-US" dirty="0">
              <a:solidFill>
                <a:srgbClr val="FF0000"/>
              </a:solidFill>
            </a:endParaRPr>
          </a:p>
        </p:txBody>
      </p:sp>
      <p:sp>
        <p:nvSpPr>
          <p:cNvPr id="3" name="Content Placeholder 2"/>
          <p:cNvSpPr>
            <a:spLocks noGrp="1"/>
          </p:cNvSpPr>
          <p:nvPr>
            <p:ph idx="1"/>
          </p:nvPr>
        </p:nvSpPr>
        <p:spPr/>
        <p:txBody>
          <a:bodyPr/>
          <a:lstStyle/>
          <a:p>
            <a:r>
              <a:rPr lang="en-US" dirty="0"/>
              <a:t>The degree of a relationship is the number of entity types that participate(associate) in a </a:t>
            </a:r>
            <a:r>
              <a:rPr lang="en-US" dirty="0" smtClean="0"/>
              <a:t>relationship.</a:t>
            </a:r>
          </a:p>
          <a:p>
            <a:r>
              <a:rPr lang="en-US" b="1" dirty="0">
                <a:solidFill>
                  <a:srgbClr val="7030A0"/>
                </a:solidFill>
              </a:rPr>
              <a:t>T</a:t>
            </a:r>
            <a:r>
              <a:rPr lang="en-US" b="1" dirty="0" smtClean="0">
                <a:solidFill>
                  <a:srgbClr val="7030A0"/>
                </a:solidFill>
              </a:rPr>
              <a:t>he </a:t>
            </a:r>
            <a:r>
              <a:rPr lang="en-US" b="1" dirty="0">
                <a:solidFill>
                  <a:srgbClr val="7030A0"/>
                </a:solidFill>
              </a:rPr>
              <a:t>number of an entity type that is connected to a relationship is the degree of that relationship </a:t>
            </a:r>
            <a:r>
              <a:rPr lang="en-US" dirty="0">
                <a:solidFill>
                  <a:srgbClr val="7030A0"/>
                </a:solidFill>
              </a:rPr>
              <a:t>.</a:t>
            </a:r>
          </a:p>
        </p:txBody>
      </p:sp>
    </p:spTree>
    <p:extLst>
      <p:ext uri="{BB962C8B-B14F-4D97-AF65-F5344CB8AC3E}">
        <p14:creationId xmlns:p14="http://schemas.microsoft.com/office/powerpoint/2010/main" val="13027396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692696"/>
            <a:ext cx="7886700" cy="5484267"/>
          </a:xfrm>
        </p:spPr>
        <p:txBody>
          <a:bodyPr/>
          <a:lstStyle/>
          <a:p>
            <a:pPr algn="just"/>
            <a:r>
              <a:rPr lang="en-US" b="1" i="1" dirty="0"/>
              <a:t>For example, </a:t>
            </a:r>
            <a:r>
              <a:rPr lang="en-US" dirty="0"/>
              <a:t>If we have two entity type ‘Customer’ and ‘Account’ and they are linked using the primary key and foreign key. </a:t>
            </a:r>
            <a:endParaRPr lang="en-US" dirty="0" smtClean="0"/>
          </a:p>
          <a:p>
            <a:pPr marL="0" indent="0" algn="just">
              <a:buNone/>
            </a:pPr>
            <a:r>
              <a:rPr lang="en-US" dirty="0" smtClean="0"/>
              <a:t>We </a:t>
            </a:r>
            <a:r>
              <a:rPr lang="en-US" dirty="0"/>
              <a:t>can say that the degree of relationship is 2 because here two entities are taking part in the relationship</a:t>
            </a:r>
            <a:r>
              <a:rPr lang="en-US" dirty="0" smtClean="0"/>
              <a:t>.</a:t>
            </a:r>
          </a:p>
          <a:p>
            <a:pPr marL="0" indent="0" algn="just">
              <a:buNone/>
            </a:pP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3861048"/>
            <a:ext cx="7305675" cy="187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52227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548680"/>
            <a:ext cx="8640960" cy="6048672"/>
          </a:xfrm>
        </p:spPr>
        <p:txBody>
          <a:bodyPr/>
          <a:lstStyle/>
          <a:p>
            <a:r>
              <a:rPr lang="en-US" dirty="0"/>
              <a:t>Based on the number of entity types that are connected we have the following degree of relationships:</a:t>
            </a:r>
          </a:p>
          <a:p>
            <a:r>
              <a:rPr lang="en-US" dirty="0"/>
              <a:t>Unary</a:t>
            </a:r>
          </a:p>
          <a:p>
            <a:r>
              <a:rPr lang="en-US" dirty="0"/>
              <a:t>Binary</a:t>
            </a:r>
          </a:p>
          <a:p>
            <a:r>
              <a:rPr lang="en-US" dirty="0"/>
              <a:t>Ternary</a:t>
            </a:r>
          </a:p>
          <a:p>
            <a:r>
              <a:rPr lang="en-US" dirty="0"/>
              <a:t>N-</a:t>
            </a:r>
            <a:r>
              <a:rPr lang="en-US" dirty="0" err="1"/>
              <a:t>ary</a:t>
            </a:r>
            <a:endParaRPr lang="en-US" dirty="0"/>
          </a:p>
          <a:p>
            <a:endParaRPr lang="en-US" dirty="0"/>
          </a:p>
        </p:txBody>
      </p:sp>
    </p:spTree>
    <p:extLst>
      <p:ext uri="{BB962C8B-B14F-4D97-AF65-F5344CB8AC3E}">
        <p14:creationId xmlns:p14="http://schemas.microsoft.com/office/powerpoint/2010/main" val="375788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29387B1-5E90-4952-B614-67262ECC3C91}"/>
              </a:ext>
            </a:extLst>
          </p:cNvPr>
          <p:cNvSpPr>
            <a:spLocks noGrp="1"/>
          </p:cNvSpPr>
          <p:nvPr>
            <p:ph idx="1"/>
          </p:nvPr>
        </p:nvSpPr>
        <p:spPr>
          <a:xfrm>
            <a:off x="628650" y="404664"/>
            <a:ext cx="7886700" cy="5772299"/>
          </a:xfrm>
        </p:spPr>
        <p:txBody>
          <a:bodyPr/>
          <a:lstStyle/>
          <a:p>
            <a:pPr marL="0" indent="0" algn="ctr">
              <a:buNone/>
            </a:pPr>
            <a:r>
              <a:rPr lang="en-US" sz="3600" b="0" i="0" dirty="0">
                <a:solidFill>
                  <a:srgbClr val="FF0000"/>
                </a:solidFill>
                <a:effectLst/>
                <a:latin typeface="erdana"/>
              </a:rPr>
              <a:t>1. Entity</a:t>
            </a:r>
          </a:p>
          <a:p>
            <a:pPr algn="just"/>
            <a:r>
              <a:rPr lang="en-US" b="0" i="0" dirty="0">
                <a:solidFill>
                  <a:srgbClr val="333333"/>
                </a:solidFill>
                <a:effectLst/>
                <a:latin typeface="inter-regular"/>
              </a:rPr>
              <a:t>An entity may be any object, class, person or place. In the ER diagram, an entity can be represented as rectangles.</a:t>
            </a:r>
          </a:p>
          <a:p>
            <a:pPr algn="just"/>
            <a:r>
              <a:rPr lang="en-US" b="0" i="0" dirty="0">
                <a:solidFill>
                  <a:srgbClr val="333333"/>
                </a:solidFill>
                <a:effectLst/>
                <a:latin typeface="inter-regular"/>
              </a:rPr>
              <a:t>Consider an organization as an example- manager, product, employee, department etc. can be taken as an entity.</a:t>
            </a:r>
          </a:p>
          <a:p>
            <a:pPr algn="just"/>
            <a:endParaRPr lang="en-IN" dirty="0">
              <a:solidFill>
                <a:srgbClr val="7030A0"/>
              </a:solidFill>
            </a:endParaRPr>
          </a:p>
        </p:txBody>
      </p:sp>
      <p:sp>
        <p:nvSpPr>
          <p:cNvPr id="5" name="Date Placeholder 3">
            <a:extLst>
              <a:ext uri="{FF2B5EF4-FFF2-40B4-BE49-F238E27FC236}">
                <a16:creationId xmlns="" xmlns:a16="http://schemas.microsoft.com/office/drawing/2014/main" id="{3FE529CB-480D-479D-96BC-B01D864D69C0}"/>
              </a:ext>
            </a:extLst>
          </p:cNvPr>
          <p:cNvSpPr txBox="1">
            <a:spLocks noChangeArrowheads="1"/>
          </p:cNvSpPr>
          <p:nvPr/>
        </p:nvSpPr>
        <p:spPr bwMode="auto">
          <a:xfrm>
            <a:off x="523674" y="6462715"/>
            <a:ext cx="3222747" cy="327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IN" altLang="en-US" sz="1200" dirty="0">
                <a:solidFill>
                  <a:srgbClr val="898989"/>
                </a:solidFill>
                <a:latin typeface="Times New Roman" panose="02020603050405020304" pitchFamily="18" charset="0"/>
                <a:cs typeface="Times New Roman" panose="02020603050405020304" pitchFamily="18" charset="0"/>
              </a:rPr>
              <a:t>St. Francis Institute of Technology</a:t>
            </a:r>
          </a:p>
          <a:p>
            <a:pPr eaLnBrk="1" hangingPunct="1"/>
            <a:r>
              <a:rPr lang="en-IN" altLang="en-US" sz="1200" dirty="0">
                <a:solidFill>
                  <a:srgbClr val="898989"/>
                </a:solidFill>
                <a:latin typeface="Times New Roman" panose="02020603050405020304" pitchFamily="18" charset="0"/>
                <a:cs typeface="Times New Roman" panose="02020603050405020304" pitchFamily="18" charset="0"/>
              </a:rPr>
              <a:t>Department of Computer Engineering</a:t>
            </a:r>
          </a:p>
        </p:txBody>
      </p:sp>
      <p:pic>
        <p:nvPicPr>
          <p:cNvPr id="6" name="Picture 15">
            <a:extLst>
              <a:ext uri="{FF2B5EF4-FFF2-40B4-BE49-F238E27FC236}">
                <a16:creationId xmlns="" xmlns:a16="http://schemas.microsoft.com/office/drawing/2014/main" id="{BFCDC887-0021-4CB5-8AB7-94112FAE60A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733" y="6453190"/>
            <a:ext cx="371489" cy="369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Date Placeholder 3">
            <a:extLst>
              <a:ext uri="{FF2B5EF4-FFF2-40B4-BE49-F238E27FC236}">
                <a16:creationId xmlns="" xmlns:a16="http://schemas.microsoft.com/office/drawing/2014/main" id="{5EDF013D-5EA0-4E75-B70A-71F64588060B}"/>
              </a:ext>
            </a:extLst>
          </p:cNvPr>
          <p:cNvSpPr txBox="1">
            <a:spLocks noChangeArrowheads="1"/>
          </p:cNvSpPr>
          <p:nvPr/>
        </p:nvSpPr>
        <p:spPr bwMode="auto">
          <a:xfrm>
            <a:off x="5940152" y="6453190"/>
            <a:ext cx="2613848" cy="358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r>
              <a:rPr lang="en-IN" altLang="en-US" sz="1200" dirty="0">
                <a:solidFill>
                  <a:srgbClr val="898989"/>
                </a:solidFill>
                <a:latin typeface="Times New Roman" panose="02020603050405020304" pitchFamily="18" charset="0"/>
                <a:cs typeface="Times New Roman" panose="02020603050405020304" pitchFamily="18" charset="0"/>
              </a:rPr>
              <a:t>Database Management </a:t>
            </a:r>
            <a:r>
              <a:rPr lang="en-IN" altLang="en-US" sz="1200" dirty="0" smtClean="0">
                <a:solidFill>
                  <a:srgbClr val="898989"/>
                </a:solidFill>
                <a:latin typeface="Times New Roman" panose="02020603050405020304" pitchFamily="18" charset="0"/>
                <a:cs typeface="Times New Roman" panose="02020603050405020304" pitchFamily="18" charset="0"/>
              </a:rPr>
              <a:t>System</a:t>
            </a:r>
            <a:endParaRPr lang="en-IN" altLang="en-US" sz="1200" dirty="0">
              <a:solidFill>
                <a:srgbClr val="898989"/>
              </a:solidFill>
              <a:latin typeface="Times New Roman" panose="02020603050405020304" pitchFamily="18" charset="0"/>
              <a:cs typeface="Times New Roman" panose="02020603050405020304" pitchFamily="18" charset="0"/>
            </a:endParaRPr>
          </a:p>
        </p:txBody>
      </p:sp>
      <p:sp>
        <p:nvSpPr>
          <p:cNvPr id="8" name="Slide Number Placeholder 5">
            <a:extLst>
              <a:ext uri="{FF2B5EF4-FFF2-40B4-BE49-F238E27FC236}">
                <a16:creationId xmlns="" xmlns:a16="http://schemas.microsoft.com/office/drawing/2014/main" id="{FEF6EBF7-515B-4941-AFAD-41E79AC77DE6}"/>
              </a:ext>
            </a:extLst>
          </p:cNvPr>
          <p:cNvSpPr txBox="1">
            <a:spLocks noChangeArrowheads="1"/>
          </p:cNvSpPr>
          <p:nvPr/>
        </p:nvSpPr>
        <p:spPr bwMode="auto">
          <a:xfrm>
            <a:off x="8665129" y="6534153"/>
            <a:ext cx="371489" cy="314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fld id="{0AA57194-F1F6-4689-8F54-3E74F91445DD}" type="slidenum">
              <a:rPr lang="en-IN" altLang="en-US" sz="1200">
                <a:solidFill>
                  <a:srgbClr val="898989"/>
                </a:solidFill>
                <a:latin typeface="Times New Roman" panose="02020603050405020304" pitchFamily="18" charset="0"/>
                <a:cs typeface="Times New Roman" panose="02020603050405020304" pitchFamily="18" charset="0"/>
              </a:rPr>
              <a:pPr algn="r" eaLnBrk="1" hangingPunct="1"/>
              <a:t>6</a:t>
            </a:fld>
            <a:endParaRPr lang="en-IN" altLang="en-US" sz="1200" dirty="0">
              <a:solidFill>
                <a:srgbClr val="898989"/>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 xmlns:a16="http://schemas.microsoft.com/office/drawing/2014/main" id="{8BE7FB1B-5492-43F1-B054-135B112A7086}"/>
              </a:ext>
            </a:extLst>
          </p:cNvPr>
          <p:cNvPicPr>
            <a:picLocks noChangeAspect="1"/>
          </p:cNvPicPr>
          <p:nvPr/>
        </p:nvPicPr>
        <p:blipFill>
          <a:blip r:embed="rId3"/>
          <a:stretch>
            <a:fillRect/>
          </a:stretch>
        </p:blipFill>
        <p:spPr>
          <a:xfrm>
            <a:off x="1475656" y="4509120"/>
            <a:ext cx="5256584" cy="1008112"/>
          </a:xfrm>
          <a:prstGeom prst="rect">
            <a:avLst/>
          </a:prstGeom>
        </p:spPr>
      </p:pic>
    </p:spTree>
    <p:extLst>
      <p:ext uri="{BB962C8B-B14F-4D97-AF65-F5344CB8AC3E}">
        <p14:creationId xmlns:p14="http://schemas.microsoft.com/office/powerpoint/2010/main" val="3104128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332656"/>
            <a:ext cx="7886700" cy="5844307"/>
          </a:xfrm>
        </p:spPr>
        <p:txBody>
          <a:bodyPr/>
          <a:lstStyle/>
          <a:p>
            <a:pPr marL="0" indent="0">
              <a:buNone/>
            </a:pPr>
            <a:r>
              <a:rPr lang="en-US" b="1" dirty="0" smtClean="0"/>
              <a:t>1] Unary </a:t>
            </a:r>
            <a:r>
              <a:rPr lang="en-US" b="1" dirty="0"/>
              <a:t>(degree 1)</a:t>
            </a:r>
          </a:p>
          <a:p>
            <a:pPr marL="0" indent="0" algn="just">
              <a:buNone/>
            </a:pPr>
            <a:r>
              <a:rPr lang="en-US" sz="3200" dirty="0" smtClean="0"/>
              <a:t>A </a:t>
            </a:r>
            <a:r>
              <a:rPr lang="en-US" sz="3200" dirty="0"/>
              <a:t>unary relationship exists when both the participating entity type are the same. </a:t>
            </a:r>
            <a:endParaRPr lang="en-US" sz="3200" dirty="0" smtClean="0"/>
          </a:p>
          <a:p>
            <a:pPr marL="0" indent="0" algn="just">
              <a:buNone/>
            </a:pPr>
            <a:r>
              <a:rPr lang="en-US" sz="3200" dirty="0" smtClean="0"/>
              <a:t>When </a:t>
            </a:r>
            <a:r>
              <a:rPr lang="en-US" sz="3200" dirty="0"/>
              <a:t>such a relationship is present we say that the degree of relationship is </a:t>
            </a:r>
            <a:r>
              <a:rPr lang="en-US" dirty="0"/>
              <a:t>1.</a:t>
            </a:r>
          </a:p>
          <a:p>
            <a:endParaRPr lang="en-US" dirty="0"/>
          </a:p>
        </p:txBody>
      </p:sp>
      <p:sp>
        <p:nvSpPr>
          <p:cNvPr id="4" name="Rectangle 3"/>
          <p:cNvSpPr/>
          <p:nvPr/>
        </p:nvSpPr>
        <p:spPr>
          <a:xfrm>
            <a:off x="395536" y="2906360"/>
            <a:ext cx="8280920" cy="2677656"/>
          </a:xfrm>
          <a:prstGeom prst="rect">
            <a:avLst/>
          </a:prstGeom>
        </p:spPr>
        <p:txBody>
          <a:bodyPr wrap="square">
            <a:spAutoFit/>
          </a:bodyPr>
          <a:lstStyle/>
          <a:p>
            <a:pPr algn="just"/>
            <a:r>
              <a:rPr lang="en-US" sz="2800" dirty="0">
                <a:solidFill>
                  <a:srgbClr val="7030A0"/>
                </a:solidFill>
              </a:rPr>
              <a:t>Example: In the college presidential elections, a president is chosen among the students. He/she leads the entire community and looks after the student-centric activities. Even though he/she is the president, but after all is a student. So we can say that there is only one entity i.e., the student.</a:t>
            </a:r>
          </a:p>
        </p:txBody>
      </p:sp>
    </p:spTree>
    <p:extLst>
      <p:ext uri="{BB962C8B-B14F-4D97-AF65-F5344CB8AC3E}">
        <p14:creationId xmlns:p14="http://schemas.microsoft.com/office/powerpoint/2010/main" val="14029521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16333" t="5145" r="17359" b="27826"/>
          <a:stretch/>
        </p:blipFill>
        <p:spPr bwMode="auto">
          <a:xfrm>
            <a:off x="467544" y="620688"/>
            <a:ext cx="7200800" cy="2916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3717032"/>
            <a:ext cx="6984776" cy="272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0758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476672"/>
            <a:ext cx="7886700" cy="5700291"/>
          </a:xfrm>
        </p:spPr>
        <p:txBody>
          <a:bodyPr/>
          <a:lstStyle/>
          <a:p>
            <a:pPr marL="0" indent="0">
              <a:buNone/>
            </a:pPr>
            <a:r>
              <a:rPr lang="en-US" b="1" dirty="0" smtClean="0"/>
              <a:t>2] Binary </a:t>
            </a:r>
            <a:r>
              <a:rPr lang="en-US" b="1" dirty="0"/>
              <a:t>(degree 2)</a:t>
            </a:r>
          </a:p>
          <a:p>
            <a:r>
              <a:rPr lang="en-US" sz="3200" dirty="0"/>
              <a:t>A binary relationship exists when exactly two entity type participates. </a:t>
            </a:r>
            <a:endParaRPr lang="en-US" sz="3200" dirty="0" smtClean="0"/>
          </a:p>
          <a:p>
            <a:r>
              <a:rPr lang="en-US" sz="3200" dirty="0" smtClean="0"/>
              <a:t>When </a:t>
            </a:r>
            <a:r>
              <a:rPr lang="en-US" sz="3200" dirty="0"/>
              <a:t>such a relationship is present we say that the degree is 2. </a:t>
            </a:r>
            <a:endParaRPr lang="en-US" sz="3200" dirty="0" smtClean="0"/>
          </a:p>
          <a:p>
            <a:r>
              <a:rPr lang="en-US" sz="3200" dirty="0" smtClean="0"/>
              <a:t>This </a:t>
            </a:r>
            <a:r>
              <a:rPr lang="en-US" sz="3200" dirty="0"/>
              <a:t>is the most common degree of relationship.</a:t>
            </a:r>
          </a:p>
          <a:p>
            <a:endParaRPr lang="en-US" dirty="0"/>
          </a:p>
        </p:txBody>
      </p:sp>
    </p:spTree>
    <p:extLst>
      <p:ext uri="{BB962C8B-B14F-4D97-AF65-F5344CB8AC3E}">
        <p14:creationId xmlns:p14="http://schemas.microsoft.com/office/powerpoint/2010/main" val="41956399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3568" y="433767"/>
            <a:ext cx="7886700" cy="5268243"/>
          </a:xfrm>
        </p:spPr>
        <p:txBody>
          <a:bodyPr/>
          <a:lstStyle/>
          <a:p>
            <a:pPr algn="just"/>
            <a:r>
              <a:rPr lang="en-US" sz="3600" b="1" dirty="0"/>
              <a:t>Example-</a:t>
            </a:r>
            <a:r>
              <a:rPr lang="en-US" sz="3600" dirty="0"/>
              <a:t> </a:t>
            </a:r>
            <a:r>
              <a:rPr lang="en-US" sz="3600" dirty="0" smtClean="0"/>
              <a:t>Each Indian citizen has their own </a:t>
            </a:r>
            <a:r>
              <a:rPr lang="en-US" sz="3600" dirty="0" err="1" smtClean="0"/>
              <a:t>Aadhar</a:t>
            </a:r>
            <a:r>
              <a:rPr lang="en-US" sz="3600" dirty="0" smtClean="0"/>
              <a:t> Card so we can say that citizen and </a:t>
            </a:r>
            <a:r>
              <a:rPr lang="en-US" sz="3600" dirty="0" err="1" smtClean="0"/>
              <a:t>Aadhar</a:t>
            </a:r>
            <a:r>
              <a:rPr lang="en-US" sz="3600" dirty="0" smtClean="0"/>
              <a:t> Card are two entities involved.</a:t>
            </a:r>
            <a:endParaRPr lang="en-US" sz="3600" dirty="0"/>
          </a:p>
        </p:txBody>
      </p:sp>
      <p:pic>
        <p:nvPicPr>
          <p:cNvPr id="30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43242"/>
          <a:stretch/>
        </p:blipFill>
        <p:spPr bwMode="auto">
          <a:xfrm>
            <a:off x="467544" y="2636912"/>
            <a:ext cx="8280920"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34688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560" y="1124744"/>
            <a:ext cx="7439025" cy="2528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95536" y="3861048"/>
            <a:ext cx="8424936" cy="2677656"/>
          </a:xfrm>
          <a:prstGeom prst="rect">
            <a:avLst/>
          </a:prstGeom>
        </p:spPr>
        <p:txBody>
          <a:bodyPr wrap="square">
            <a:spAutoFit/>
          </a:bodyPr>
          <a:lstStyle/>
          <a:p>
            <a:r>
              <a:rPr lang="en-US" sz="2400" b="1" i="1" dirty="0"/>
              <a:t>For example, </a:t>
            </a:r>
            <a:r>
              <a:rPr lang="en-US" sz="2400" dirty="0"/>
              <a:t>We have two entity type ‘Customer’ and ‘Account’ where each ‘Customer’ has an ‘Account’ which stores the account details of the ‘Customer’. Since we have two entity types participating we call it a binary relationship. Also, one ‘Customer’ can have many ‘Account’ but each ‘Account’ should belong to only one ‘Customer’. We can say that it is a one-to-many binary relationship</a:t>
            </a:r>
          </a:p>
        </p:txBody>
      </p:sp>
    </p:spTree>
    <p:extLst>
      <p:ext uri="{BB962C8B-B14F-4D97-AF65-F5344CB8AC3E}">
        <p14:creationId xmlns:p14="http://schemas.microsoft.com/office/powerpoint/2010/main" val="17626090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692696"/>
            <a:ext cx="7886700" cy="5484267"/>
          </a:xfrm>
        </p:spPr>
        <p:txBody>
          <a:bodyPr/>
          <a:lstStyle/>
          <a:p>
            <a:pPr marL="0" indent="0">
              <a:buNone/>
            </a:pPr>
            <a:r>
              <a:rPr lang="en-US" b="1" dirty="0" smtClean="0"/>
              <a:t>3]Ternary(degree </a:t>
            </a:r>
            <a:r>
              <a:rPr lang="en-US" b="1" dirty="0"/>
              <a:t>3</a:t>
            </a:r>
            <a:r>
              <a:rPr lang="en-US" b="1" dirty="0" smtClean="0"/>
              <a:t>)</a:t>
            </a:r>
          </a:p>
          <a:p>
            <a:r>
              <a:rPr lang="en-US" sz="3200" dirty="0" smtClean="0"/>
              <a:t>A </a:t>
            </a:r>
            <a:r>
              <a:rPr lang="en-US" sz="3200" dirty="0"/>
              <a:t>ternary relationship exists when exactly three entity type participates. </a:t>
            </a:r>
            <a:endParaRPr lang="en-US" sz="3200" dirty="0" smtClean="0"/>
          </a:p>
          <a:p>
            <a:r>
              <a:rPr lang="en-US" sz="3200" dirty="0" smtClean="0"/>
              <a:t>When </a:t>
            </a:r>
            <a:r>
              <a:rPr lang="en-US" sz="3200" dirty="0"/>
              <a:t>such a relationship is present we say that the degree is 3. </a:t>
            </a:r>
          </a:p>
          <a:p>
            <a:pPr marL="0" indent="0">
              <a:buNone/>
            </a:pPr>
            <a:endParaRPr lang="en-US" b="1" dirty="0"/>
          </a:p>
          <a:p>
            <a:pPr marL="0" indent="0">
              <a:buNone/>
            </a:pPr>
            <a:endParaRPr lang="en-US" dirty="0"/>
          </a:p>
        </p:txBody>
      </p:sp>
    </p:spTree>
    <p:extLst>
      <p:ext uri="{BB962C8B-B14F-4D97-AF65-F5344CB8AC3E}">
        <p14:creationId xmlns:p14="http://schemas.microsoft.com/office/powerpoint/2010/main" val="15644080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620688"/>
            <a:ext cx="7886700" cy="5556275"/>
          </a:xfrm>
        </p:spPr>
        <p:txBody>
          <a:bodyPr/>
          <a:lstStyle/>
          <a:p>
            <a:r>
              <a:rPr lang="en-US" b="1" dirty="0"/>
              <a:t>Example-</a:t>
            </a:r>
            <a:r>
              <a:rPr lang="en-US" dirty="0"/>
              <a:t> A student studies in a school, so student and school are two entities. But, the same student also takes some coaching classes, so he has a relation with coaching as well, so coaching class is also an entity. Here as there are 3 entities, so it is a ternary relationship.</a:t>
            </a:r>
          </a:p>
        </p:txBody>
      </p:sp>
      <p:pic>
        <p:nvPicPr>
          <p:cNvPr id="512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27755"/>
          <a:stretch/>
        </p:blipFill>
        <p:spPr bwMode="auto">
          <a:xfrm>
            <a:off x="683568" y="3068960"/>
            <a:ext cx="7848872"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88341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476672"/>
            <a:ext cx="7886700" cy="5700291"/>
          </a:xfrm>
        </p:spPr>
        <p:txBody>
          <a:bodyPr/>
          <a:lstStyle/>
          <a:p>
            <a:r>
              <a:rPr lang="en-US" b="1" i="1" dirty="0"/>
              <a:t>For example, </a:t>
            </a:r>
            <a:r>
              <a:rPr lang="en-US" dirty="0"/>
              <a:t>We have three entity type ‘Employee’, ‘Department’ and ‘Location’. The relationship between these entities are defined as an employee works in a department, an employee works at a particular location. So, we can see we have three entities participating in a relationship so it is a ternary relationship. The degree of this relation is 3.</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3717032"/>
            <a:ext cx="7920880" cy="2736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46411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332656"/>
            <a:ext cx="7886700" cy="5844307"/>
          </a:xfrm>
        </p:spPr>
        <p:txBody>
          <a:bodyPr/>
          <a:lstStyle/>
          <a:p>
            <a:pPr marL="0" indent="0">
              <a:buNone/>
            </a:pPr>
            <a:r>
              <a:rPr lang="en-US" sz="3600" b="1" dirty="0" smtClean="0"/>
              <a:t>4] N-</a:t>
            </a:r>
            <a:r>
              <a:rPr lang="en-US" sz="3600" b="1" dirty="0" err="1" smtClean="0"/>
              <a:t>ary</a:t>
            </a:r>
            <a:r>
              <a:rPr lang="en-US" sz="3600" b="1" dirty="0" smtClean="0"/>
              <a:t> </a:t>
            </a:r>
            <a:r>
              <a:rPr lang="en-US" sz="3600" b="1" dirty="0"/>
              <a:t>(n degree)</a:t>
            </a:r>
          </a:p>
          <a:p>
            <a:endParaRPr lang="en-US" dirty="0"/>
          </a:p>
        </p:txBody>
      </p:sp>
      <p:sp>
        <p:nvSpPr>
          <p:cNvPr id="4" name="Rectangle 3"/>
          <p:cNvSpPr/>
          <p:nvPr/>
        </p:nvSpPr>
        <p:spPr>
          <a:xfrm>
            <a:off x="395536" y="1270503"/>
            <a:ext cx="8208912" cy="2246769"/>
          </a:xfrm>
          <a:prstGeom prst="rect">
            <a:avLst/>
          </a:prstGeom>
        </p:spPr>
        <p:txBody>
          <a:bodyPr wrap="square">
            <a:spAutoFit/>
          </a:bodyPr>
          <a:lstStyle/>
          <a:p>
            <a:pPr algn="just"/>
            <a:r>
              <a:rPr lang="en-US" sz="2800" dirty="0"/>
              <a:t>An N-</a:t>
            </a:r>
            <a:r>
              <a:rPr lang="en-US" sz="2800" dirty="0" err="1"/>
              <a:t>ary</a:t>
            </a:r>
            <a:r>
              <a:rPr lang="en-US" sz="2800" dirty="0"/>
              <a:t> relationship exists when ‘n’ number of entities are participating. So, any number of entities can participate in a relationship. There is no limitation to the maximum number of entities that can participate.</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846707"/>
            <a:ext cx="7343775" cy="2462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31610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548680"/>
            <a:ext cx="7886700" cy="5628283"/>
          </a:xfrm>
        </p:spPr>
        <p:txBody>
          <a:bodyPr/>
          <a:lstStyle/>
          <a:p>
            <a:pPr algn="just"/>
            <a:r>
              <a:rPr lang="en-US" b="1" dirty="0"/>
              <a:t>Example-</a:t>
            </a:r>
            <a:r>
              <a:rPr lang="en-US" dirty="0"/>
              <a:t> Let us consider the example of a university. It has many entities like students, teachers, affiliated colleges, courses, etc. Here, there are many entities associated with the university.</a:t>
            </a:r>
          </a:p>
        </p:txBody>
      </p:sp>
      <p:pic>
        <p:nvPicPr>
          <p:cNvPr id="819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97" t="-3221" r="3197" b="23215"/>
          <a:stretch/>
        </p:blipFill>
        <p:spPr bwMode="auto">
          <a:xfrm>
            <a:off x="213169" y="2636912"/>
            <a:ext cx="8686800" cy="3915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5054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E975BAA-645B-4F00-A886-2DF939CB6ACD}"/>
              </a:ext>
            </a:extLst>
          </p:cNvPr>
          <p:cNvSpPr>
            <a:spLocks noGrp="1"/>
          </p:cNvSpPr>
          <p:nvPr>
            <p:ph idx="1"/>
          </p:nvPr>
        </p:nvSpPr>
        <p:spPr>
          <a:xfrm>
            <a:off x="628650" y="908720"/>
            <a:ext cx="7886700" cy="5268243"/>
          </a:xfrm>
        </p:spPr>
        <p:txBody>
          <a:bodyPr/>
          <a:lstStyle/>
          <a:p>
            <a:r>
              <a:rPr lang="en-IN" b="0" i="0" dirty="0">
                <a:solidFill>
                  <a:srgbClr val="FF0000"/>
                </a:solidFill>
                <a:effectLst/>
                <a:latin typeface="lusitana"/>
              </a:rPr>
              <a:t>Entity set</a:t>
            </a:r>
          </a:p>
          <a:p>
            <a:pPr algn="l"/>
            <a:r>
              <a:rPr lang="en-US" sz="1600" b="0" i="0" dirty="0">
                <a:solidFill>
                  <a:srgbClr val="373B41"/>
                </a:solidFill>
                <a:effectLst/>
                <a:latin typeface="lusitana"/>
              </a:rPr>
              <a:t>An entity set is a collection of same type of entities i.e. they share same properties or attributes.</a:t>
            </a:r>
          </a:p>
          <a:p>
            <a:pPr algn="l"/>
            <a:r>
              <a:rPr lang="en-US" sz="1600" b="0" i="0" dirty="0">
                <a:solidFill>
                  <a:srgbClr val="373B41"/>
                </a:solidFill>
                <a:effectLst/>
                <a:latin typeface="lusitana"/>
              </a:rPr>
              <a:t>Consider example of a student. A student has a unique roll no, name, date of birth etc. So an entity set will be set of all those people in a college or school who are students.</a:t>
            </a:r>
          </a:p>
          <a:p>
            <a:endParaRPr lang="en-IN" dirty="0"/>
          </a:p>
        </p:txBody>
      </p:sp>
      <p:graphicFrame>
        <p:nvGraphicFramePr>
          <p:cNvPr id="6" name="Table 5">
            <a:extLst>
              <a:ext uri="{FF2B5EF4-FFF2-40B4-BE49-F238E27FC236}">
                <a16:creationId xmlns="" xmlns:a16="http://schemas.microsoft.com/office/drawing/2014/main" id="{A97A7961-937A-46C5-B841-482BF24DB3F5}"/>
              </a:ext>
            </a:extLst>
          </p:cNvPr>
          <p:cNvGraphicFramePr>
            <a:graphicFrameLocks noGrp="1"/>
          </p:cNvGraphicFramePr>
          <p:nvPr>
            <p:extLst>
              <p:ext uri="{D42A27DB-BD31-4B8C-83A1-F6EECF244321}">
                <p14:modId xmlns:p14="http://schemas.microsoft.com/office/powerpoint/2010/main" val="1622968619"/>
              </p:ext>
            </p:extLst>
          </p:nvPr>
        </p:nvGraphicFramePr>
        <p:xfrm>
          <a:off x="2699792" y="3068960"/>
          <a:ext cx="4248472" cy="2724464"/>
        </p:xfrm>
        <a:graphic>
          <a:graphicData uri="http://schemas.openxmlformats.org/drawingml/2006/table">
            <a:tbl>
              <a:tblPr/>
              <a:tblGrid>
                <a:gridCol w="818364">
                  <a:extLst>
                    <a:ext uri="{9D8B030D-6E8A-4147-A177-3AD203B41FA5}">
                      <a16:colId xmlns="" xmlns:a16="http://schemas.microsoft.com/office/drawing/2014/main" val="3883702365"/>
                    </a:ext>
                  </a:extLst>
                </a:gridCol>
                <a:gridCol w="1636728">
                  <a:extLst>
                    <a:ext uri="{9D8B030D-6E8A-4147-A177-3AD203B41FA5}">
                      <a16:colId xmlns="" xmlns:a16="http://schemas.microsoft.com/office/drawing/2014/main" val="4280484599"/>
                    </a:ext>
                  </a:extLst>
                </a:gridCol>
                <a:gridCol w="1793380">
                  <a:extLst>
                    <a:ext uri="{9D8B030D-6E8A-4147-A177-3AD203B41FA5}">
                      <a16:colId xmlns="" xmlns:a16="http://schemas.microsoft.com/office/drawing/2014/main" val="3718283654"/>
                    </a:ext>
                  </a:extLst>
                </a:gridCol>
              </a:tblGrid>
              <a:tr h="716964">
                <a:tc>
                  <a:txBody>
                    <a:bodyPr/>
                    <a:lstStyle/>
                    <a:p>
                      <a:r>
                        <a:rPr lang="en-IN" b="1">
                          <a:effectLst/>
                        </a:rPr>
                        <a:t>Roll No.</a:t>
                      </a:r>
                      <a:endParaRPr lang="en-IN">
                        <a:effectLst/>
                      </a:endParaRPr>
                    </a:p>
                  </a:txBody>
                  <a:tcPr anchor="ctr">
                    <a:lnL w="7620" cap="flat" cmpd="sng" algn="ctr">
                      <a:solidFill>
                        <a:srgbClr val="303338"/>
                      </a:solidFill>
                      <a:prstDash val="solid"/>
                      <a:round/>
                      <a:headEnd type="none" w="med" len="med"/>
                      <a:tailEnd type="none" w="med" len="med"/>
                    </a:lnL>
                    <a:lnR w="7620" cap="flat" cmpd="sng" algn="ctr">
                      <a:solidFill>
                        <a:srgbClr val="303338"/>
                      </a:solidFill>
                      <a:prstDash val="solid"/>
                      <a:round/>
                      <a:headEnd type="none" w="med" len="med"/>
                      <a:tailEnd type="none" w="med" len="med"/>
                    </a:lnR>
                    <a:lnT w="7620" cap="flat" cmpd="sng" algn="ctr">
                      <a:solidFill>
                        <a:srgbClr val="303338"/>
                      </a:solidFill>
                      <a:prstDash val="solid"/>
                      <a:round/>
                      <a:headEnd type="none" w="med" len="med"/>
                      <a:tailEnd type="none" w="med" len="med"/>
                    </a:lnT>
                    <a:lnB w="7620" cap="flat" cmpd="sng" algn="ctr">
                      <a:solidFill>
                        <a:srgbClr val="303338"/>
                      </a:solidFill>
                      <a:prstDash val="solid"/>
                      <a:round/>
                      <a:headEnd type="none" w="med" len="med"/>
                      <a:tailEnd type="none" w="med" len="med"/>
                    </a:lnB>
                  </a:tcPr>
                </a:tc>
                <a:tc>
                  <a:txBody>
                    <a:bodyPr/>
                    <a:lstStyle/>
                    <a:p>
                      <a:r>
                        <a:rPr lang="en-IN" b="1" dirty="0">
                          <a:effectLst/>
                        </a:rPr>
                        <a:t>Name</a:t>
                      </a:r>
                      <a:endParaRPr lang="en-IN" dirty="0">
                        <a:effectLst/>
                      </a:endParaRPr>
                    </a:p>
                  </a:txBody>
                  <a:tcPr anchor="ctr">
                    <a:lnL w="7620" cap="flat" cmpd="sng" algn="ctr">
                      <a:solidFill>
                        <a:srgbClr val="303338"/>
                      </a:solidFill>
                      <a:prstDash val="solid"/>
                      <a:round/>
                      <a:headEnd type="none" w="med" len="med"/>
                      <a:tailEnd type="none" w="med" len="med"/>
                    </a:lnL>
                    <a:lnR w="7620" cap="flat" cmpd="sng" algn="ctr">
                      <a:solidFill>
                        <a:srgbClr val="303338"/>
                      </a:solidFill>
                      <a:prstDash val="solid"/>
                      <a:round/>
                      <a:headEnd type="none" w="med" len="med"/>
                      <a:tailEnd type="none" w="med" len="med"/>
                    </a:lnR>
                    <a:lnT w="7620" cap="flat" cmpd="sng" algn="ctr">
                      <a:solidFill>
                        <a:srgbClr val="303338"/>
                      </a:solidFill>
                      <a:prstDash val="solid"/>
                      <a:round/>
                      <a:headEnd type="none" w="med" len="med"/>
                      <a:tailEnd type="none" w="med" len="med"/>
                    </a:lnT>
                    <a:lnB w="7620" cap="flat" cmpd="sng" algn="ctr">
                      <a:solidFill>
                        <a:srgbClr val="303338"/>
                      </a:solidFill>
                      <a:prstDash val="solid"/>
                      <a:round/>
                      <a:headEnd type="none" w="med" len="med"/>
                      <a:tailEnd type="none" w="med" len="med"/>
                    </a:lnB>
                  </a:tcPr>
                </a:tc>
                <a:tc>
                  <a:txBody>
                    <a:bodyPr/>
                    <a:lstStyle/>
                    <a:p>
                      <a:r>
                        <a:rPr lang="en-IN" b="1">
                          <a:effectLst/>
                        </a:rPr>
                        <a:t>Date of Birth</a:t>
                      </a:r>
                      <a:endParaRPr lang="en-IN">
                        <a:effectLst/>
                      </a:endParaRPr>
                    </a:p>
                  </a:txBody>
                  <a:tcPr anchor="ctr">
                    <a:lnL w="7620" cap="flat" cmpd="sng" algn="ctr">
                      <a:solidFill>
                        <a:srgbClr val="303338"/>
                      </a:solidFill>
                      <a:prstDash val="solid"/>
                      <a:round/>
                      <a:headEnd type="none" w="med" len="med"/>
                      <a:tailEnd type="none" w="med" len="med"/>
                    </a:lnL>
                    <a:lnR w="7620" cap="flat" cmpd="sng" algn="ctr">
                      <a:solidFill>
                        <a:srgbClr val="303338"/>
                      </a:solidFill>
                      <a:prstDash val="solid"/>
                      <a:round/>
                      <a:headEnd type="none" w="med" len="med"/>
                      <a:tailEnd type="none" w="med" len="med"/>
                    </a:lnR>
                    <a:lnT w="7620" cap="flat" cmpd="sng" algn="ctr">
                      <a:solidFill>
                        <a:srgbClr val="303338"/>
                      </a:solidFill>
                      <a:prstDash val="solid"/>
                      <a:round/>
                      <a:headEnd type="none" w="med" len="med"/>
                      <a:tailEnd type="none" w="med" len="med"/>
                    </a:lnT>
                    <a:lnB w="7620" cap="flat" cmpd="sng" algn="ctr">
                      <a:solidFill>
                        <a:srgbClr val="303338"/>
                      </a:solidFill>
                      <a:prstDash val="solid"/>
                      <a:round/>
                      <a:headEnd type="none" w="med" len="med"/>
                      <a:tailEnd type="none" w="med" len="med"/>
                    </a:lnB>
                  </a:tcPr>
                </a:tc>
                <a:extLst>
                  <a:ext uri="{0D108BD9-81ED-4DB2-BD59-A6C34878D82A}">
                    <a16:rowId xmlns="" xmlns:a16="http://schemas.microsoft.com/office/drawing/2014/main" val="1715140788"/>
                  </a:ext>
                </a:extLst>
              </a:tr>
              <a:tr h="501875">
                <a:tc>
                  <a:txBody>
                    <a:bodyPr/>
                    <a:lstStyle/>
                    <a:p>
                      <a:r>
                        <a:rPr lang="en-IN">
                          <a:effectLst/>
                        </a:rPr>
                        <a:t>101</a:t>
                      </a:r>
                    </a:p>
                  </a:txBody>
                  <a:tcPr anchor="ctr">
                    <a:lnL w="7620" cap="flat" cmpd="sng" algn="ctr">
                      <a:solidFill>
                        <a:srgbClr val="303338"/>
                      </a:solidFill>
                      <a:prstDash val="solid"/>
                      <a:round/>
                      <a:headEnd type="none" w="med" len="med"/>
                      <a:tailEnd type="none" w="med" len="med"/>
                    </a:lnL>
                    <a:lnR w="7620" cap="flat" cmpd="sng" algn="ctr">
                      <a:solidFill>
                        <a:srgbClr val="303338"/>
                      </a:solidFill>
                      <a:prstDash val="solid"/>
                      <a:round/>
                      <a:headEnd type="none" w="med" len="med"/>
                      <a:tailEnd type="none" w="med" len="med"/>
                    </a:lnR>
                    <a:lnT w="7620" cap="flat" cmpd="sng" algn="ctr">
                      <a:solidFill>
                        <a:srgbClr val="303338"/>
                      </a:solidFill>
                      <a:prstDash val="solid"/>
                      <a:round/>
                      <a:headEnd type="none" w="med" len="med"/>
                      <a:tailEnd type="none" w="med" len="med"/>
                    </a:lnT>
                    <a:lnB w="7620" cap="flat" cmpd="sng" algn="ctr">
                      <a:solidFill>
                        <a:srgbClr val="303338"/>
                      </a:solidFill>
                      <a:prstDash val="solid"/>
                      <a:round/>
                      <a:headEnd type="none" w="med" len="med"/>
                      <a:tailEnd type="none" w="med" len="med"/>
                    </a:lnB>
                  </a:tcPr>
                </a:tc>
                <a:tc>
                  <a:txBody>
                    <a:bodyPr/>
                    <a:lstStyle/>
                    <a:p>
                      <a:r>
                        <a:rPr lang="en-IN">
                          <a:effectLst/>
                        </a:rPr>
                        <a:t>Keith</a:t>
                      </a:r>
                    </a:p>
                  </a:txBody>
                  <a:tcPr anchor="ctr">
                    <a:lnL w="7620" cap="flat" cmpd="sng" algn="ctr">
                      <a:solidFill>
                        <a:srgbClr val="303338"/>
                      </a:solidFill>
                      <a:prstDash val="solid"/>
                      <a:round/>
                      <a:headEnd type="none" w="med" len="med"/>
                      <a:tailEnd type="none" w="med" len="med"/>
                    </a:lnL>
                    <a:lnR w="7620" cap="flat" cmpd="sng" algn="ctr">
                      <a:solidFill>
                        <a:srgbClr val="303338"/>
                      </a:solidFill>
                      <a:prstDash val="solid"/>
                      <a:round/>
                      <a:headEnd type="none" w="med" len="med"/>
                      <a:tailEnd type="none" w="med" len="med"/>
                    </a:lnR>
                    <a:lnT w="7620" cap="flat" cmpd="sng" algn="ctr">
                      <a:solidFill>
                        <a:srgbClr val="303338"/>
                      </a:solidFill>
                      <a:prstDash val="solid"/>
                      <a:round/>
                      <a:headEnd type="none" w="med" len="med"/>
                      <a:tailEnd type="none" w="med" len="med"/>
                    </a:lnT>
                    <a:lnB w="7620" cap="flat" cmpd="sng" algn="ctr">
                      <a:solidFill>
                        <a:srgbClr val="303338"/>
                      </a:solidFill>
                      <a:prstDash val="solid"/>
                      <a:round/>
                      <a:headEnd type="none" w="med" len="med"/>
                      <a:tailEnd type="none" w="med" len="med"/>
                    </a:lnB>
                  </a:tcPr>
                </a:tc>
                <a:tc>
                  <a:txBody>
                    <a:bodyPr/>
                    <a:lstStyle/>
                    <a:p>
                      <a:r>
                        <a:rPr lang="en-IN">
                          <a:effectLst/>
                        </a:rPr>
                        <a:t>12.12.1992</a:t>
                      </a:r>
                    </a:p>
                  </a:txBody>
                  <a:tcPr anchor="ctr">
                    <a:lnL w="7620" cap="flat" cmpd="sng" algn="ctr">
                      <a:solidFill>
                        <a:srgbClr val="303338"/>
                      </a:solidFill>
                      <a:prstDash val="solid"/>
                      <a:round/>
                      <a:headEnd type="none" w="med" len="med"/>
                      <a:tailEnd type="none" w="med" len="med"/>
                    </a:lnL>
                    <a:lnR w="7620" cap="flat" cmpd="sng" algn="ctr">
                      <a:solidFill>
                        <a:srgbClr val="303338"/>
                      </a:solidFill>
                      <a:prstDash val="solid"/>
                      <a:round/>
                      <a:headEnd type="none" w="med" len="med"/>
                      <a:tailEnd type="none" w="med" len="med"/>
                    </a:lnR>
                    <a:lnT w="7620" cap="flat" cmpd="sng" algn="ctr">
                      <a:solidFill>
                        <a:srgbClr val="303338"/>
                      </a:solidFill>
                      <a:prstDash val="solid"/>
                      <a:round/>
                      <a:headEnd type="none" w="med" len="med"/>
                      <a:tailEnd type="none" w="med" len="med"/>
                    </a:lnT>
                    <a:lnB w="7620" cap="flat" cmpd="sng" algn="ctr">
                      <a:solidFill>
                        <a:srgbClr val="303338"/>
                      </a:solidFill>
                      <a:prstDash val="solid"/>
                      <a:round/>
                      <a:headEnd type="none" w="med" len="med"/>
                      <a:tailEnd type="none" w="med" len="med"/>
                    </a:lnB>
                  </a:tcPr>
                </a:tc>
                <a:extLst>
                  <a:ext uri="{0D108BD9-81ED-4DB2-BD59-A6C34878D82A}">
                    <a16:rowId xmlns="" xmlns:a16="http://schemas.microsoft.com/office/drawing/2014/main" val="4024595381"/>
                  </a:ext>
                </a:extLst>
              </a:tr>
              <a:tr h="501875">
                <a:tc>
                  <a:txBody>
                    <a:bodyPr/>
                    <a:lstStyle/>
                    <a:p>
                      <a:r>
                        <a:rPr lang="en-IN">
                          <a:effectLst/>
                        </a:rPr>
                        <a:t>102</a:t>
                      </a:r>
                    </a:p>
                  </a:txBody>
                  <a:tcPr anchor="ctr">
                    <a:lnL w="7620" cap="flat" cmpd="sng" algn="ctr">
                      <a:solidFill>
                        <a:srgbClr val="303338"/>
                      </a:solidFill>
                      <a:prstDash val="solid"/>
                      <a:round/>
                      <a:headEnd type="none" w="med" len="med"/>
                      <a:tailEnd type="none" w="med" len="med"/>
                    </a:lnL>
                    <a:lnR w="7620" cap="flat" cmpd="sng" algn="ctr">
                      <a:solidFill>
                        <a:srgbClr val="303338"/>
                      </a:solidFill>
                      <a:prstDash val="solid"/>
                      <a:round/>
                      <a:headEnd type="none" w="med" len="med"/>
                      <a:tailEnd type="none" w="med" len="med"/>
                    </a:lnR>
                    <a:lnT w="7620" cap="flat" cmpd="sng" algn="ctr">
                      <a:solidFill>
                        <a:srgbClr val="303338"/>
                      </a:solidFill>
                      <a:prstDash val="solid"/>
                      <a:round/>
                      <a:headEnd type="none" w="med" len="med"/>
                      <a:tailEnd type="none" w="med" len="med"/>
                    </a:lnT>
                    <a:lnB w="7620" cap="flat" cmpd="sng" algn="ctr">
                      <a:solidFill>
                        <a:srgbClr val="303338"/>
                      </a:solidFill>
                      <a:prstDash val="solid"/>
                      <a:round/>
                      <a:headEnd type="none" w="med" len="med"/>
                      <a:tailEnd type="none" w="med" len="med"/>
                    </a:lnB>
                  </a:tcPr>
                </a:tc>
                <a:tc>
                  <a:txBody>
                    <a:bodyPr/>
                    <a:lstStyle/>
                    <a:p>
                      <a:r>
                        <a:rPr lang="en-IN">
                          <a:effectLst/>
                        </a:rPr>
                        <a:t>Adrian</a:t>
                      </a:r>
                    </a:p>
                  </a:txBody>
                  <a:tcPr anchor="ctr">
                    <a:lnL w="7620" cap="flat" cmpd="sng" algn="ctr">
                      <a:solidFill>
                        <a:srgbClr val="303338"/>
                      </a:solidFill>
                      <a:prstDash val="solid"/>
                      <a:round/>
                      <a:headEnd type="none" w="med" len="med"/>
                      <a:tailEnd type="none" w="med" len="med"/>
                    </a:lnL>
                    <a:lnR w="7620" cap="flat" cmpd="sng" algn="ctr">
                      <a:solidFill>
                        <a:srgbClr val="303338"/>
                      </a:solidFill>
                      <a:prstDash val="solid"/>
                      <a:round/>
                      <a:headEnd type="none" w="med" len="med"/>
                      <a:tailEnd type="none" w="med" len="med"/>
                    </a:lnR>
                    <a:lnT w="7620" cap="flat" cmpd="sng" algn="ctr">
                      <a:solidFill>
                        <a:srgbClr val="303338"/>
                      </a:solidFill>
                      <a:prstDash val="solid"/>
                      <a:round/>
                      <a:headEnd type="none" w="med" len="med"/>
                      <a:tailEnd type="none" w="med" len="med"/>
                    </a:lnT>
                    <a:lnB w="7620" cap="flat" cmpd="sng" algn="ctr">
                      <a:solidFill>
                        <a:srgbClr val="303338"/>
                      </a:solidFill>
                      <a:prstDash val="solid"/>
                      <a:round/>
                      <a:headEnd type="none" w="med" len="med"/>
                      <a:tailEnd type="none" w="med" len="med"/>
                    </a:lnB>
                  </a:tcPr>
                </a:tc>
                <a:tc>
                  <a:txBody>
                    <a:bodyPr/>
                    <a:lstStyle/>
                    <a:p>
                      <a:r>
                        <a:rPr lang="en-IN">
                          <a:effectLst/>
                        </a:rPr>
                        <a:t>14.06.1993</a:t>
                      </a:r>
                    </a:p>
                  </a:txBody>
                  <a:tcPr anchor="ctr">
                    <a:lnL w="7620" cap="flat" cmpd="sng" algn="ctr">
                      <a:solidFill>
                        <a:srgbClr val="303338"/>
                      </a:solidFill>
                      <a:prstDash val="solid"/>
                      <a:round/>
                      <a:headEnd type="none" w="med" len="med"/>
                      <a:tailEnd type="none" w="med" len="med"/>
                    </a:lnL>
                    <a:lnR w="7620" cap="flat" cmpd="sng" algn="ctr">
                      <a:solidFill>
                        <a:srgbClr val="303338"/>
                      </a:solidFill>
                      <a:prstDash val="solid"/>
                      <a:round/>
                      <a:headEnd type="none" w="med" len="med"/>
                      <a:tailEnd type="none" w="med" len="med"/>
                    </a:lnR>
                    <a:lnT w="7620" cap="flat" cmpd="sng" algn="ctr">
                      <a:solidFill>
                        <a:srgbClr val="303338"/>
                      </a:solidFill>
                      <a:prstDash val="solid"/>
                      <a:round/>
                      <a:headEnd type="none" w="med" len="med"/>
                      <a:tailEnd type="none" w="med" len="med"/>
                    </a:lnT>
                    <a:lnB w="7620" cap="flat" cmpd="sng" algn="ctr">
                      <a:solidFill>
                        <a:srgbClr val="303338"/>
                      </a:solidFill>
                      <a:prstDash val="solid"/>
                      <a:round/>
                      <a:headEnd type="none" w="med" len="med"/>
                      <a:tailEnd type="none" w="med" len="med"/>
                    </a:lnB>
                  </a:tcPr>
                </a:tc>
                <a:extLst>
                  <a:ext uri="{0D108BD9-81ED-4DB2-BD59-A6C34878D82A}">
                    <a16:rowId xmlns="" xmlns:a16="http://schemas.microsoft.com/office/drawing/2014/main" val="2116018842"/>
                  </a:ext>
                </a:extLst>
              </a:tr>
              <a:tr h="501875">
                <a:tc>
                  <a:txBody>
                    <a:bodyPr/>
                    <a:lstStyle/>
                    <a:p>
                      <a:r>
                        <a:rPr lang="en-IN">
                          <a:effectLst/>
                        </a:rPr>
                        <a:t>103</a:t>
                      </a:r>
                    </a:p>
                  </a:txBody>
                  <a:tcPr anchor="ctr">
                    <a:lnL w="7620" cap="flat" cmpd="sng" algn="ctr">
                      <a:solidFill>
                        <a:srgbClr val="303338"/>
                      </a:solidFill>
                      <a:prstDash val="solid"/>
                      <a:round/>
                      <a:headEnd type="none" w="med" len="med"/>
                      <a:tailEnd type="none" w="med" len="med"/>
                    </a:lnL>
                    <a:lnR w="7620" cap="flat" cmpd="sng" algn="ctr">
                      <a:solidFill>
                        <a:srgbClr val="303338"/>
                      </a:solidFill>
                      <a:prstDash val="solid"/>
                      <a:round/>
                      <a:headEnd type="none" w="med" len="med"/>
                      <a:tailEnd type="none" w="med" len="med"/>
                    </a:lnR>
                    <a:lnT w="7620" cap="flat" cmpd="sng" algn="ctr">
                      <a:solidFill>
                        <a:srgbClr val="303338"/>
                      </a:solidFill>
                      <a:prstDash val="solid"/>
                      <a:round/>
                      <a:headEnd type="none" w="med" len="med"/>
                      <a:tailEnd type="none" w="med" len="med"/>
                    </a:lnT>
                    <a:lnB w="7620" cap="flat" cmpd="sng" algn="ctr">
                      <a:solidFill>
                        <a:srgbClr val="303338"/>
                      </a:solidFill>
                      <a:prstDash val="solid"/>
                      <a:round/>
                      <a:headEnd type="none" w="med" len="med"/>
                      <a:tailEnd type="none" w="med" len="med"/>
                    </a:lnB>
                  </a:tcPr>
                </a:tc>
                <a:tc>
                  <a:txBody>
                    <a:bodyPr/>
                    <a:lstStyle/>
                    <a:p>
                      <a:r>
                        <a:rPr lang="en-IN">
                          <a:effectLst/>
                        </a:rPr>
                        <a:t>Anne</a:t>
                      </a:r>
                    </a:p>
                  </a:txBody>
                  <a:tcPr anchor="ctr">
                    <a:lnL w="7620" cap="flat" cmpd="sng" algn="ctr">
                      <a:solidFill>
                        <a:srgbClr val="303338"/>
                      </a:solidFill>
                      <a:prstDash val="solid"/>
                      <a:round/>
                      <a:headEnd type="none" w="med" len="med"/>
                      <a:tailEnd type="none" w="med" len="med"/>
                    </a:lnL>
                    <a:lnR w="7620" cap="flat" cmpd="sng" algn="ctr">
                      <a:solidFill>
                        <a:srgbClr val="303338"/>
                      </a:solidFill>
                      <a:prstDash val="solid"/>
                      <a:round/>
                      <a:headEnd type="none" w="med" len="med"/>
                      <a:tailEnd type="none" w="med" len="med"/>
                    </a:lnR>
                    <a:lnT w="7620" cap="flat" cmpd="sng" algn="ctr">
                      <a:solidFill>
                        <a:srgbClr val="303338"/>
                      </a:solidFill>
                      <a:prstDash val="solid"/>
                      <a:round/>
                      <a:headEnd type="none" w="med" len="med"/>
                      <a:tailEnd type="none" w="med" len="med"/>
                    </a:lnT>
                    <a:lnB w="7620" cap="flat" cmpd="sng" algn="ctr">
                      <a:solidFill>
                        <a:srgbClr val="303338"/>
                      </a:solidFill>
                      <a:prstDash val="solid"/>
                      <a:round/>
                      <a:headEnd type="none" w="med" len="med"/>
                      <a:tailEnd type="none" w="med" len="med"/>
                    </a:lnB>
                  </a:tcPr>
                </a:tc>
                <a:tc>
                  <a:txBody>
                    <a:bodyPr/>
                    <a:lstStyle/>
                    <a:p>
                      <a:r>
                        <a:rPr lang="en-IN">
                          <a:effectLst/>
                        </a:rPr>
                        <a:t>04.09.1993</a:t>
                      </a:r>
                    </a:p>
                  </a:txBody>
                  <a:tcPr anchor="ctr">
                    <a:lnL w="7620" cap="flat" cmpd="sng" algn="ctr">
                      <a:solidFill>
                        <a:srgbClr val="303338"/>
                      </a:solidFill>
                      <a:prstDash val="solid"/>
                      <a:round/>
                      <a:headEnd type="none" w="med" len="med"/>
                      <a:tailEnd type="none" w="med" len="med"/>
                    </a:lnL>
                    <a:lnR w="7620" cap="flat" cmpd="sng" algn="ctr">
                      <a:solidFill>
                        <a:srgbClr val="303338"/>
                      </a:solidFill>
                      <a:prstDash val="solid"/>
                      <a:round/>
                      <a:headEnd type="none" w="med" len="med"/>
                      <a:tailEnd type="none" w="med" len="med"/>
                    </a:lnR>
                    <a:lnT w="7620" cap="flat" cmpd="sng" algn="ctr">
                      <a:solidFill>
                        <a:srgbClr val="303338"/>
                      </a:solidFill>
                      <a:prstDash val="solid"/>
                      <a:round/>
                      <a:headEnd type="none" w="med" len="med"/>
                      <a:tailEnd type="none" w="med" len="med"/>
                    </a:lnT>
                    <a:lnB w="7620" cap="flat" cmpd="sng" algn="ctr">
                      <a:solidFill>
                        <a:srgbClr val="303338"/>
                      </a:solidFill>
                      <a:prstDash val="solid"/>
                      <a:round/>
                      <a:headEnd type="none" w="med" len="med"/>
                      <a:tailEnd type="none" w="med" len="med"/>
                    </a:lnB>
                  </a:tcPr>
                </a:tc>
                <a:extLst>
                  <a:ext uri="{0D108BD9-81ED-4DB2-BD59-A6C34878D82A}">
                    <a16:rowId xmlns="" xmlns:a16="http://schemas.microsoft.com/office/drawing/2014/main" val="2802940781"/>
                  </a:ext>
                </a:extLst>
              </a:tr>
              <a:tr h="501875">
                <a:tc>
                  <a:txBody>
                    <a:bodyPr/>
                    <a:lstStyle/>
                    <a:p>
                      <a:r>
                        <a:rPr lang="en-IN">
                          <a:effectLst/>
                        </a:rPr>
                        <a:t>104</a:t>
                      </a:r>
                    </a:p>
                  </a:txBody>
                  <a:tcPr anchor="ctr">
                    <a:lnL w="7620" cap="flat" cmpd="sng" algn="ctr">
                      <a:solidFill>
                        <a:srgbClr val="303338"/>
                      </a:solidFill>
                      <a:prstDash val="solid"/>
                      <a:round/>
                      <a:headEnd type="none" w="med" len="med"/>
                      <a:tailEnd type="none" w="med" len="med"/>
                    </a:lnL>
                    <a:lnR w="7620" cap="flat" cmpd="sng" algn="ctr">
                      <a:solidFill>
                        <a:srgbClr val="303338"/>
                      </a:solidFill>
                      <a:prstDash val="solid"/>
                      <a:round/>
                      <a:headEnd type="none" w="med" len="med"/>
                      <a:tailEnd type="none" w="med" len="med"/>
                    </a:lnR>
                    <a:lnT w="7620" cap="flat" cmpd="sng" algn="ctr">
                      <a:solidFill>
                        <a:srgbClr val="303338"/>
                      </a:solidFill>
                      <a:prstDash val="solid"/>
                      <a:round/>
                      <a:headEnd type="none" w="med" len="med"/>
                      <a:tailEnd type="none" w="med" len="med"/>
                    </a:lnT>
                    <a:lnB w="7620" cap="flat" cmpd="sng" algn="ctr">
                      <a:solidFill>
                        <a:srgbClr val="303338"/>
                      </a:solidFill>
                      <a:prstDash val="solid"/>
                      <a:round/>
                      <a:headEnd type="none" w="med" len="med"/>
                      <a:tailEnd type="none" w="med" len="med"/>
                    </a:lnB>
                  </a:tcPr>
                </a:tc>
                <a:tc>
                  <a:txBody>
                    <a:bodyPr/>
                    <a:lstStyle/>
                    <a:p>
                      <a:r>
                        <a:rPr lang="en-IN">
                          <a:effectLst/>
                        </a:rPr>
                        <a:t>Mathew</a:t>
                      </a:r>
                    </a:p>
                  </a:txBody>
                  <a:tcPr anchor="ctr">
                    <a:lnL w="7620" cap="flat" cmpd="sng" algn="ctr">
                      <a:solidFill>
                        <a:srgbClr val="303338"/>
                      </a:solidFill>
                      <a:prstDash val="solid"/>
                      <a:round/>
                      <a:headEnd type="none" w="med" len="med"/>
                      <a:tailEnd type="none" w="med" len="med"/>
                    </a:lnL>
                    <a:lnR w="7620" cap="flat" cmpd="sng" algn="ctr">
                      <a:solidFill>
                        <a:srgbClr val="303338"/>
                      </a:solidFill>
                      <a:prstDash val="solid"/>
                      <a:round/>
                      <a:headEnd type="none" w="med" len="med"/>
                      <a:tailEnd type="none" w="med" len="med"/>
                    </a:lnR>
                    <a:lnT w="7620" cap="flat" cmpd="sng" algn="ctr">
                      <a:solidFill>
                        <a:srgbClr val="303338"/>
                      </a:solidFill>
                      <a:prstDash val="solid"/>
                      <a:round/>
                      <a:headEnd type="none" w="med" len="med"/>
                      <a:tailEnd type="none" w="med" len="med"/>
                    </a:lnT>
                    <a:lnB w="7620" cap="flat" cmpd="sng" algn="ctr">
                      <a:solidFill>
                        <a:srgbClr val="303338"/>
                      </a:solidFill>
                      <a:prstDash val="solid"/>
                      <a:round/>
                      <a:headEnd type="none" w="med" len="med"/>
                      <a:tailEnd type="none" w="med" len="med"/>
                    </a:lnB>
                  </a:tcPr>
                </a:tc>
                <a:tc>
                  <a:txBody>
                    <a:bodyPr/>
                    <a:lstStyle/>
                    <a:p>
                      <a:r>
                        <a:rPr lang="en-IN" dirty="0">
                          <a:effectLst/>
                        </a:rPr>
                        <a:t>07.08.1991</a:t>
                      </a:r>
                    </a:p>
                  </a:txBody>
                  <a:tcPr anchor="ctr">
                    <a:lnL w="7620" cap="flat" cmpd="sng" algn="ctr">
                      <a:solidFill>
                        <a:srgbClr val="303338"/>
                      </a:solidFill>
                      <a:prstDash val="solid"/>
                      <a:round/>
                      <a:headEnd type="none" w="med" len="med"/>
                      <a:tailEnd type="none" w="med" len="med"/>
                    </a:lnL>
                    <a:lnR w="7620" cap="flat" cmpd="sng" algn="ctr">
                      <a:solidFill>
                        <a:srgbClr val="303338"/>
                      </a:solidFill>
                      <a:prstDash val="solid"/>
                      <a:round/>
                      <a:headEnd type="none" w="med" len="med"/>
                      <a:tailEnd type="none" w="med" len="med"/>
                    </a:lnR>
                    <a:lnT w="7620" cap="flat" cmpd="sng" algn="ctr">
                      <a:solidFill>
                        <a:srgbClr val="303338"/>
                      </a:solidFill>
                      <a:prstDash val="solid"/>
                      <a:round/>
                      <a:headEnd type="none" w="med" len="med"/>
                      <a:tailEnd type="none" w="med" len="med"/>
                    </a:lnT>
                    <a:lnB w="7620" cap="flat" cmpd="sng" algn="ctr">
                      <a:solidFill>
                        <a:srgbClr val="303338"/>
                      </a:solidFill>
                      <a:prstDash val="solid"/>
                      <a:round/>
                      <a:headEnd type="none" w="med" len="med"/>
                      <a:tailEnd type="none" w="med" len="med"/>
                    </a:lnB>
                  </a:tcPr>
                </a:tc>
                <a:extLst>
                  <a:ext uri="{0D108BD9-81ED-4DB2-BD59-A6C34878D82A}">
                    <a16:rowId xmlns="" xmlns:a16="http://schemas.microsoft.com/office/drawing/2014/main" val="4000036430"/>
                  </a:ext>
                </a:extLst>
              </a:tr>
            </a:tbl>
          </a:graphicData>
        </a:graphic>
      </p:graphicFrame>
    </p:spTree>
    <p:extLst>
      <p:ext uri="{BB962C8B-B14F-4D97-AF65-F5344CB8AC3E}">
        <p14:creationId xmlns:p14="http://schemas.microsoft.com/office/powerpoint/2010/main" val="33541206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3568" y="1772816"/>
            <a:ext cx="7560840" cy="2814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90188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3">
            <a:extLst>
              <a:ext uri="{FF2B5EF4-FFF2-40B4-BE49-F238E27FC236}">
                <a16:creationId xmlns="" xmlns:a16="http://schemas.microsoft.com/office/drawing/2014/main" id="{A2044DBA-A9D3-4F2C-855E-79B57B7AA31E}"/>
              </a:ext>
            </a:extLst>
          </p:cNvPr>
          <p:cNvSpPr txBox="1">
            <a:spLocks noChangeArrowheads="1"/>
          </p:cNvSpPr>
          <p:nvPr/>
        </p:nvSpPr>
        <p:spPr bwMode="auto">
          <a:xfrm>
            <a:off x="4211638" y="26035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sz="1800">
              <a:latin typeface="Verdana" panose="020B0604030504040204" pitchFamily="34" charset="0"/>
              <a:cs typeface="Arial" panose="020B0604020202020204" pitchFamily="34" charset="0"/>
            </a:endParaRPr>
          </a:p>
        </p:txBody>
      </p:sp>
      <p:grpSp>
        <p:nvGrpSpPr>
          <p:cNvPr id="5123" name="Group 9">
            <a:extLst>
              <a:ext uri="{FF2B5EF4-FFF2-40B4-BE49-F238E27FC236}">
                <a16:creationId xmlns="" xmlns:a16="http://schemas.microsoft.com/office/drawing/2014/main" id="{59DCAB17-C168-477D-9174-0A626FD1C5DC}"/>
              </a:ext>
            </a:extLst>
          </p:cNvPr>
          <p:cNvGrpSpPr>
            <a:grpSpLocks/>
          </p:cNvGrpSpPr>
          <p:nvPr/>
        </p:nvGrpSpPr>
        <p:grpSpPr bwMode="auto">
          <a:xfrm>
            <a:off x="-3175" y="836613"/>
            <a:ext cx="9112250" cy="6011862"/>
            <a:chOff x="-3400" y="836712"/>
            <a:chExt cx="9111904" cy="6011912"/>
          </a:xfrm>
        </p:grpSpPr>
        <p:sp>
          <p:nvSpPr>
            <p:cNvPr id="5128" name="Date Placeholder 3">
              <a:extLst>
                <a:ext uri="{FF2B5EF4-FFF2-40B4-BE49-F238E27FC236}">
                  <a16:creationId xmlns="" xmlns:a16="http://schemas.microsoft.com/office/drawing/2014/main" id="{09D2E0C9-28F4-4184-B02B-DCC69BD27962}"/>
                </a:ext>
              </a:extLst>
            </p:cNvPr>
            <p:cNvSpPr txBox="1">
              <a:spLocks noChangeArrowheads="1"/>
            </p:cNvSpPr>
            <p:nvPr/>
          </p:nvSpPr>
          <p:spPr bwMode="auto">
            <a:xfrm>
              <a:off x="523429" y="6462861"/>
              <a:ext cx="32226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IN" altLang="en-US" sz="1200" dirty="0">
                  <a:solidFill>
                    <a:srgbClr val="898989"/>
                  </a:solidFill>
                  <a:latin typeface="Times New Roman" panose="02020603050405020304" pitchFamily="18" charset="0"/>
                  <a:cs typeface="Times New Roman" panose="02020603050405020304" pitchFamily="18" charset="0"/>
                </a:rPr>
                <a:t>St. Francis Institute of Technology</a:t>
              </a:r>
            </a:p>
            <a:p>
              <a:pPr eaLnBrk="1" hangingPunct="1"/>
              <a:r>
                <a:rPr lang="en-IN" altLang="en-US" sz="1200" dirty="0">
                  <a:solidFill>
                    <a:srgbClr val="898989"/>
                  </a:solidFill>
                  <a:latin typeface="Times New Roman" panose="02020603050405020304" pitchFamily="18" charset="0"/>
                  <a:cs typeface="Times New Roman" panose="02020603050405020304" pitchFamily="18" charset="0"/>
                </a:rPr>
                <a:t>Department of Computer Engineering</a:t>
              </a:r>
            </a:p>
          </p:txBody>
        </p:sp>
        <p:sp>
          <p:nvSpPr>
            <p:cNvPr id="5129" name="Slide Number Placeholder 5">
              <a:extLst>
                <a:ext uri="{FF2B5EF4-FFF2-40B4-BE49-F238E27FC236}">
                  <a16:creationId xmlns="" xmlns:a16="http://schemas.microsoft.com/office/drawing/2014/main" id="{CB4508B4-6227-4E06-BF60-543FA84B68B5}"/>
                </a:ext>
              </a:extLst>
            </p:cNvPr>
            <p:cNvSpPr txBox="1">
              <a:spLocks noChangeArrowheads="1"/>
            </p:cNvSpPr>
            <p:nvPr/>
          </p:nvSpPr>
          <p:spPr bwMode="auto">
            <a:xfrm>
              <a:off x="8664575" y="6534299"/>
              <a:ext cx="37147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fld id="{0AA57194-F1F6-4689-8F54-3E74F91445DD}" type="slidenum">
                <a:rPr lang="en-IN" altLang="en-US" sz="1200">
                  <a:solidFill>
                    <a:srgbClr val="898989"/>
                  </a:solidFill>
                  <a:latin typeface="Times New Roman" panose="02020603050405020304" pitchFamily="18" charset="0"/>
                  <a:cs typeface="Times New Roman" panose="02020603050405020304" pitchFamily="18" charset="0"/>
                </a:rPr>
                <a:pPr algn="r" eaLnBrk="1" hangingPunct="1"/>
                <a:t>71</a:t>
              </a:fld>
              <a:endParaRPr lang="en-IN" altLang="en-US" sz="1200">
                <a:solidFill>
                  <a:srgbClr val="898989"/>
                </a:solidFill>
                <a:latin typeface="Times New Roman" panose="02020603050405020304" pitchFamily="18" charset="0"/>
                <a:cs typeface="Times New Roman" panose="02020603050405020304" pitchFamily="18" charset="0"/>
              </a:endParaRPr>
            </a:p>
          </p:txBody>
        </p:sp>
        <p:pic>
          <p:nvPicPr>
            <p:cNvPr id="5130" name="Picture 15">
              <a:extLst>
                <a:ext uri="{FF2B5EF4-FFF2-40B4-BE49-F238E27FC236}">
                  <a16:creationId xmlns="" xmlns:a16="http://schemas.microsoft.com/office/drawing/2014/main" id="{681A31B5-7703-4130-BECB-16872229C1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453336"/>
              <a:ext cx="371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a:extLst>
                <a:ext uri="{FF2B5EF4-FFF2-40B4-BE49-F238E27FC236}">
                  <a16:creationId xmlns="" xmlns:a16="http://schemas.microsoft.com/office/drawing/2014/main" id="{0A3A181D-F36B-491F-84E7-DFA7A69E0DDE}"/>
                </a:ext>
              </a:extLst>
            </p:cNvPr>
            <p:cNvCxnSpPr>
              <a:cxnSpLocks/>
            </p:cNvCxnSpPr>
            <p:nvPr/>
          </p:nvCxnSpPr>
          <p:spPr>
            <a:xfrm>
              <a:off x="-225" y="6381895"/>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133" name="Group 15">
              <a:extLst>
                <a:ext uri="{FF2B5EF4-FFF2-40B4-BE49-F238E27FC236}">
                  <a16:creationId xmlns="" xmlns:a16="http://schemas.microsoft.com/office/drawing/2014/main" id="{FE7D4B06-3176-4447-886A-E5F2DA99F793}"/>
                </a:ext>
              </a:extLst>
            </p:cNvPr>
            <p:cNvGrpSpPr>
              <a:grpSpLocks/>
            </p:cNvGrpSpPr>
            <p:nvPr/>
          </p:nvGrpSpPr>
          <p:grpSpPr bwMode="auto">
            <a:xfrm>
              <a:off x="-3400" y="836712"/>
              <a:ext cx="9111904" cy="84458"/>
              <a:chOff x="-3400" y="836712"/>
              <a:chExt cx="9111904" cy="84458"/>
            </a:xfrm>
          </p:grpSpPr>
          <p:cxnSp>
            <p:nvCxnSpPr>
              <p:cNvPr id="17" name="Straight Connector 16">
                <a:extLst>
                  <a:ext uri="{FF2B5EF4-FFF2-40B4-BE49-F238E27FC236}">
                    <a16:creationId xmlns="" xmlns:a16="http://schemas.microsoft.com/office/drawing/2014/main" id="{F1FCDAE2-8378-4B6E-8E6A-1AEFC53FF066}"/>
                  </a:ext>
                </a:extLst>
              </p:cNvPr>
              <p:cNvCxnSpPr>
                <a:cxnSpLocks/>
              </p:cNvCxnSpPr>
              <p:nvPr/>
            </p:nvCxnSpPr>
            <p:spPr>
              <a:xfrm>
                <a:off x="-225" y="836712"/>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 xmlns:a16="http://schemas.microsoft.com/office/drawing/2014/main" id="{544A434E-6AEF-4617-AD00-99E6387DB73E}"/>
                  </a:ext>
                </a:extLst>
              </p:cNvPr>
              <p:cNvSpPr/>
              <p:nvPr/>
            </p:nvSpPr>
            <p:spPr>
              <a:xfrm>
                <a:off x="-3400" y="836712"/>
                <a:ext cx="4575001" cy="8413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a:p>
            </p:txBody>
          </p:sp>
        </p:grpSp>
      </p:grpSp>
      <p:sp>
        <p:nvSpPr>
          <p:cNvPr id="5124" name="Date Placeholder 3">
            <a:extLst>
              <a:ext uri="{FF2B5EF4-FFF2-40B4-BE49-F238E27FC236}">
                <a16:creationId xmlns="" xmlns:a16="http://schemas.microsoft.com/office/drawing/2014/main" id="{76864762-95E0-4F4C-AC76-43A5EA0AA13D}"/>
              </a:ext>
            </a:extLst>
          </p:cNvPr>
          <p:cNvSpPr txBox="1">
            <a:spLocks noChangeArrowheads="1"/>
          </p:cNvSpPr>
          <p:nvPr/>
        </p:nvSpPr>
        <p:spPr bwMode="auto">
          <a:xfrm>
            <a:off x="4211638" y="6454775"/>
            <a:ext cx="1074737"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endParaRPr lang="en-IN" altLang="en-US" sz="1200" dirty="0">
              <a:solidFill>
                <a:srgbClr val="898989"/>
              </a:solidFill>
              <a:latin typeface="Times New Roman" panose="02020603050405020304" pitchFamily="18" charset="0"/>
              <a:cs typeface="Times New Roman" panose="02020603050405020304" pitchFamily="18" charset="0"/>
            </a:endParaRPr>
          </a:p>
        </p:txBody>
      </p:sp>
      <p:sp>
        <p:nvSpPr>
          <p:cNvPr id="5126" name="Rectangle 18">
            <a:extLst>
              <a:ext uri="{FF2B5EF4-FFF2-40B4-BE49-F238E27FC236}">
                <a16:creationId xmlns="" xmlns:a16="http://schemas.microsoft.com/office/drawing/2014/main" id="{FB488572-D181-476C-B85F-B5A8D188951A}"/>
              </a:ext>
            </a:extLst>
          </p:cNvPr>
          <p:cNvSpPr>
            <a:spLocks noChangeArrowheads="1"/>
          </p:cNvSpPr>
          <p:nvPr/>
        </p:nvSpPr>
        <p:spPr bwMode="auto">
          <a:xfrm>
            <a:off x="2495550" y="6350"/>
            <a:ext cx="65405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700">
                <a:solidFill>
                  <a:srgbClr val="898989"/>
                </a:solidFill>
                <a:latin typeface="Times New Roman" panose="02020603050405020304" pitchFamily="18" charset="0"/>
                <a:cs typeface="Times New Roman" panose="02020603050405020304" pitchFamily="18" charset="0"/>
              </a:rPr>
              <a:t>The material in this presentation belongs to St. Francis Institute of Technology and is solely for educational purposes. Distribution and modifications of the content is prohibited.</a:t>
            </a:r>
            <a:endParaRPr lang="en-IN" altLang="en-US" sz="700">
              <a:solidFill>
                <a:srgbClr val="898989"/>
              </a:solidFill>
              <a:latin typeface="Times New Roman" panose="02020603050405020304" pitchFamily="18" charset="0"/>
              <a:cs typeface="Times New Roman" panose="02020603050405020304" pitchFamily="18" charset="0"/>
            </a:endParaRPr>
          </a:p>
        </p:txBody>
      </p:sp>
      <p:sp>
        <p:nvSpPr>
          <p:cNvPr id="19" name="Rectangle 3">
            <a:extLst>
              <a:ext uri="{FF2B5EF4-FFF2-40B4-BE49-F238E27FC236}">
                <a16:creationId xmlns="" xmlns:a16="http://schemas.microsoft.com/office/drawing/2014/main" id="{AE322D19-C8EB-4909-8DBA-9C0D37B48757}"/>
              </a:ext>
            </a:extLst>
          </p:cNvPr>
          <p:cNvSpPr txBox="1">
            <a:spLocks noChangeArrowheads="1"/>
          </p:cNvSpPr>
          <p:nvPr/>
        </p:nvSpPr>
        <p:spPr bwMode="auto">
          <a:xfrm>
            <a:off x="755649" y="1850462"/>
            <a:ext cx="7986713" cy="4309697"/>
          </a:xfrm>
          <a:prstGeom prst="rect">
            <a:avLst/>
          </a:prstGeom>
          <a:noFill/>
          <a:ln w="9525">
            <a:noFill/>
            <a:miter lim="800000"/>
            <a:headEnd/>
            <a:tailEnd/>
          </a:ln>
        </p:spPr>
        <p:txBody>
          <a:bodyPr/>
          <a:lstStyle/>
          <a:p>
            <a:pPr algn="ctr">
              <a:spcBef>
                <a:spcPct val="20000"/>
              </a:spcBef>
              <a:buClr>
                <a:srgbClr val="002060"/>
              </a:buClr>
              <a:buSzPct val="70000"/>
            </a:pPr>
            <a:endParaRPr lang="en-US" sz="2400" b="1" dirty="0">
              <a:solidFill>
                <a:srgbClr val="FF0000"/>
              </a:solidFill>
              <a:latin typeface="Source Sans Pro" panose="020B0503030403020204" pitchFamily="34" charset="0"/>
            </a:endParaRPr>
          </a:p>
        </p:txBody>
      </p:sp>
      <p:sp>
        <p:nvSpPr>
          <p:cNvPr id="16" name="Date Placeholder 3">
            <a:extLst>
              <a:ext uri="{FF2B5EF4-FFF2-40B4-BE49-F238E27FC236}">
                <a16:creationId xmlns="" xmlns:a16="http://schemas.microsoft.com/office/drawing/2014/main" id="{0893B3C5-1CF1-4F28-9680-DDFF9980EC8B}"/>
              </a:ext>
            </a:extLst>
          </p:cNvPr>
          <p:cNvSpPr txBox="1">
            <a:spLocks noChangeArrowheads="1"/>
          </p:cNvSpPr>
          <p:nvPr/>
        </p:nvSpPr>
        <p:spPr bwMode="auto">
          <a:xfrm>
            <a:off x="5940152" y="6453190"/>
            <a:ext cx="2613848" cy="358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r>
              <a:rPr lang="en-IN" altLang="en-US" sz="1200" dirty="0">
                <a:solidFill>
                  <a:srgbClr val="898989"/>
                </a:solidFill>
                <a:latin typeface="Times New Roman" panose="02020603050405020304" pitchFamily="18" charset="0"/>
                <a:cs typeface="Times New Roman" panose="02020603050405020304" pitchFamily="18" charset="0"/>
              </a:rPr>
              <a:t>Database Management </a:t>
            </a:r>
            <a:r>
              <a:rPr lang="en-IN" altLang="en-US" sz="1200" dirty="0" smtClean="0">
                <a:solidFill>
                  <a:srgbClr val="898989"/>
                </a:solidFill>
                <a:latin typeface="Times New Roman" panose="02020603050405020304" pitchFamily="18" charset="0"/>
                <a:cs typeface="Times New Roman" panose="02020603050405020304" pitchFamily="18" charset="0"/>
              </a:rPr>
              <a:t>System</a:t>
            </a:r>
            <a:endParaRPr lang="en-IN" altLang="en-US" sz="1200" dirty="0">
              <a:solidFill>
                <a:srgbClr val="898989"/>
              </a:solidFill>
              <a:latin typeface="Times New Roman" panose="02020603050405020304" pitchFamily="18" charset="0"/>
              <a:cs typeface="Times New Roman" panose="02020603050405020304" pitchFamily="18" charset="0"/>
            </a:endParaRPr>
          </a:p>
        </p:txBody>
      </p:sp>
      <p:pic>
        <p:nvPicPr>
          <p:cNvPr id="4098" name="Picture 2" descr="ER Diagram in DBMS - Components, Symbol and Notations - Tutorialwing">
            <a:extLst>
              <a:ext uri="{FF2B5EF4-FFF2-40B4-BE49-F238E27FC236}">
                <a16:creationId xmlns="" xmlns:a16="http://schemas.microsoft.com/office/drawing/2014/main" id="{4238804A-A9F5-4C6E-A1A2-C13A9715E8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498" y="1109114"/>
            <a:ext cx="7092280" cy="505619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27716770"/>
      </p:ext>
    </p:extLst>
  </p:cSld>
  <p:clrMapOvr>
    <a:masterClrMapping/>
  </p:clrMapOvr>
  <p:transition advTm="7505"/>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689725002"/>
              </p:ext>
            </p:extLst>
          </p:nvPr>
        </p:nvGraphicFramePr>
        <p:xfrm>
          <a:off x="628650" y="1825625"/>
          <a:ext cx="7886700" cy="1854200"/>
        </p:xfrm>
        <a:graphic>
          <a:graphicData uri="http://schemas.openxmlformats.org/drawingml/2006/table">
            <a:tbl>
              <a:tblPr firstRow="1" bandRow="1">
                <a:tableStyleId>{5C22544A-7EE6-4342-B048-85BDC9FD1C3A}</a:tableStyleId>
              </a:tblPr>
              <a:tblGrid>
                <a:gridCol w="2628900"/>
                <a:gridCol w="2628900"/>
                <a:gridCol w="2628900"/>
              </a:tblGrid>
              <a:tr h="370840">
                <a:tc>
                  <a:txBody>
                    <a:bodyPr/>
                    <a:lstStyle/>
                    <a:p>
                      <a:r>
                        <a:rPr lang="en-US" dirty="0" smtClean="0"/>
                        <a:t>Name of student</a:t>
                      </a:r>
                      <a:endParaRPr lang="en-US" dirty="0"/>
                    </a:p>
                  </a:txBody>
                  <a:tcPr/>
                </a:tc>
                <a:tc>
                  <a:txBody>
                    <a:bodyPr/>
                    <a:lstStyle/>
                    <a:p>
                      <a:r>
                        <a:rPr lang="en-US" dirty="0" smtClean="0"/>
                        <a:t>marks</a:t>
                      </a:r>
                      <a:endParaRPr lang="en-US" dirty="0"/>
                    </a:p>
                  </a:txBody>
                  <a:tcPr/>
                </a:tc>
                <a:tc>
                  <a:txBody>
                    <a:bodyPr/>
                    <a:lstStyle/>
                    <a:p>
                      <a:r>
                        <a:rPr lang="en-US" dirty="0" smtClean="0"/>
                        <a:t>course</a:t>
                      </a:r>
                      <a:endParaRPr lang="en-US" dirty="0"/>
                    </a:p>
                  </a:txBody>
                  <a:tcPr/>
                </a:tc>
              </a:tr>
              <a:tr h="370840">
                <a:tc>
                  <a:txBody>
                    <a:bodyPr/>
                    <a:lstStyle/>
                    <a:p>
                      <a:pPr algn="ctr"/>
                      <a:r>
                        <a:rPr lang="en-US" dirty="0" smtClean="0"/>
                        <a:t>s</a:t>
                      </a:r>
                      <a:endParaRPr lang="en-US" dirty="0"/>
                    </a:p>
                  </a:txBody>
                  <a:tcPr/>
                </a:tc>
                <a:tc>
                  <a:txBody>
                    <a:bodyPr/>
                    <a:lstStyle/>
                    <a:p>
                      <a:pPr algn="ctr"/>
                      <a:r>
                        <a:rPr lang="en-US" dirty="0" smtClean="0"/>
                        <a:t>10</a:t>
                      </a:r>
                      <a:endParaRPr lang="en-US" dirty="0"/>
                    </a:p>
                  </a:txBody>
                  <a:tcPr/>
                </a:tc>
                <a:tc>
                  <a:txBody>
                    <a:bodyPr/>
                    <a:lstStyle/>
                    <a:p>
                      <a:pPr algn="ctr"/>
                      <a:r>
                        <a:rPr lang="en-US" dirty="0" smtClean="0"/>
                        <a:t>CS</a:t>
                      </a:r>
                      <a:endParaRPr lang="en-US" dirty="0"/>
                    </a:p>
                  </a:txBody>
                  <a:tcPr/>
                </a:tc>
              </a:tr>
              <a:tr h="370840">
                <a:tc>
                  <a:txBody>
                    <a:bodyPr/>
                    <a:lstStyle/>
                    <a:p>
                      <a:pPr algn="ctr"/>
                      <a:r>
                        <a:rPr lang="en-US" dirty="0" smtClean="0"/>
                        <a:t>d</a:t>
                      </a:r>
                      <a:endParaRPr lang="en-US" dirty="0"/>
                    </a:p>
                  </a:txBody>
                  <a:tcPr/>
                </a:tc>
                <a:tc>
                  <a:txBody>
                    <a:bodyPr/>
                    <a:lstStyle/>
                    <a:p>
                      <a:pPr algn="ctr"/>
                      <a:r>
                        <a:rPr lang="en-US" dirty="0" smtClean="0"/>
                        <a:t>50</a:t>
                      </a:r>
                      <a:endParaRPr lang="en-US" dirty="0"/>
                    </a:p>
                  </a:txBody>
                  <a:tcPr/>
                </a:tc>
                <a:tc>
                  <a:txBody>
                    <a:bodyPr/>
                    <a:lstStyle/>
                    <a:p>
                      <a:pPr algn="ctr"/>
                      <a:r>
                        <a:rPr lang="en-US" dirty="0" smtClean="0"/>
                        <a:t>IT</a:t>
                      </a:r>
                      <a:endParaRPr lang="en-US" dirty="0"/>
                    </a:p>
                  </a:txBody>
                  <a:tcPr/>
                </a:tc>
              </a:tr>
              <a:tr h="370840">
                <a:tc>
                  <a:txBody>
                    <a:bodyPr/>
                    <a:lstStyle/>
                    <a:p>
                      <a:pPr algn="ctr"/>
                      <a:r>
                        <a:rPr lang="en-US" dirty="0" smtClean="0"/>
                        <a:t>d</a:t>
                      </a:r>
                      <a:endParaRPr lang="en-US" dirty="0"/>
                    </a:p>
                  </a:txBody>
                  <a:tcPr/>
                </a:tc>
                <a:tc>
                  <a:txBody>
                    <a:bodyPr/>
                    <a:lstStyle/>
                    <a:p>
                      <a:pPr algn="ctr"/>
                      <a:r>
                        <a:rPr lang="en-US" dirty="0" smtClean="0"/>
                        <a:t>35</a:t>
                      </a:r>
                      <a:endParaRPr lang="en-US" dirty="0"/>
                    </a:p>
                  </a:txBody>
                  <a:tcPr/>
                </a:tc>
                <a:tc>
                  <a:txBody>
                    <a:bodyPr/>
                    <a:lstStyle/>
                    <a:p>
                      <a:pPr algn="ctr"/>
                      <a:r>
                        <a:rPr lang="en-US" dirty="0" smtClean="0"/>
                        <a:t>IT</a:t>
                      </a:r>
                      <a:endParaRPr lang="en-US" dirty="0"/>
                    </a:p>
                  </a:txBody>
                  <a:tcPr/>
                </a:tc>
              </a:tr>
              <a:tr h="370840">
                <a:tc>
                  <a:txBody>
                    <a:bodyPr/>
                    <a:lstStyle/>
                    <a:p>
                      <a:pPr algn="ctr"/>
                      <a:r>
                        <a:rPr lang="en-US" dirty="0" smtClean="0"/>
                        <a:t>r</a:t>
                      </a:r>
                      <a:endParaRPr lang="en-US" dirty="0"/>
                    </a:p>
                  </a:txBody>
                  <a:tcPr/>
                </a:tc>
                <a:tc>
                  <a:txBody>
                    <a:bodyPr/>
                    <a:lstStyle/>
                    <a:p>
                      <a:pPr algn="ctr"/>
                      <a:r>
                        <a:rPr lang="en-US" dirty="0" smtClean="0"/>
                        <a:t>50</a:t>
                      </a:r>
                      <a:endParaRPr lang="en-US" dirty="0"/>
                    </a:p>
                  </a:txBody>
                  <a:tcPr/>
                </a:tc>
                <a:tc>
                  <a:txBody>
                    <a:bodyPr/>
                    <a:lstStyle/>
                    <a:p>
                      <a:pPr algn="ctr"/>
                      <a:r>
                        <a:rPr lang="en-US" dirty="0" smtClean="0"/>
                        <a:t>IT</a:t>
                      </a:r>
                      <a:endParaRPr lang="en-US" dirty="0"/>
                    </a:p>
                  </a:txBody>
                  <a:tcPr/>
                </a:tc>
              </a:tr>
            </a:tbl>
          </a:graphicData>
        </a:graphic>
      </p:graphicFrame>
    </p:spTree>
    <p:extLst>
      <p:ext uri="{BB962C8B-B14F-4D97-AF65-F5344CB8AC3E}">
        <p14:creationId xmlns:p14="http://schemas.microsoft.com/office/powerpoint/2010/main" val="8528637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Keys</a:t>
            </a:r>
            <a:r>
              <a:rPr lang="en-US" dirty="0"/>
              <a:t/>
            </a:r>
            <a:br>
              <a:rPr lang="en-US" dirty="0"/>
            </a:br>
            <a:endParaRPr lang="en-US" dirty="0"/>
          </a:p>
        </p:txBody>
      </p:sp>
      <p:sp>
        <p:nvSpPr>
          <p:cNvPr id="3" name="Content Placeholder 2"/>
          <p:cNvSpPr>
            <a:spLocks noGrp="1"/>
          </p:cNvSpPr>
          <p:nvPr>
            <p:ph idx="1"/>
          </p:nvPr>
        </p:nvSpPr>
        <p:spPr>
          <a:xfrm>
            <a:off x="628650" y="1340768"/>
            <a:ext cx="7886700" cy="4836195"/>
          </a:xfrm>
        </p:spPr>
        <p:txBody>
          <a:bodyPr/>
          <a:lstStyle/>
          <a:p>
            <a:pPr algn="just"/>
            <a:r>
              <a:rPr lang="en-US" sz="2000" dirty="0"/>
              <a:t>It is used to uniquely identify any record or row of data from the table. </a:t>
            </a:r>
            <a:endParaRPr lang="en-US" sz="2000" dirty="0" smtClean="0"/>
          </a:p>
          <a:p>
            <a:pPr algn="just"/>
            <a:r>
              <a:rPr lang="en-US" sz="2000" dirty="0" smtClean="0"/>
              <a:t>It </a:t>
            </a:r>
            <a:r>
              <a:rPr lang="en-US" sz="2000" dirty="0"/>
              <a:t>is also used to establish and identify relationships between tables.</a:t>
            </a:r>
          </a:p>
          <a:p>
            <a:r>
              <a:rPr lang="en-US" sz="2000" dirty="0"/>
              <a:t>For example: In Student table, ID is used as a key because it is unique for each student. In PERSON table, </a:t>
            </a:r>
            <a:r>
              <a:rPr lang="en-US" sz="2000" dirty="0" err="1" smtClean="0"/>
              <a:t>passport_number</a:t>
            </a:r>
            <a:r>
              <a:rPr lang="en-US" sz="2000" dirty="0" smtClean="0"/>
              <a:t>, </a:t>
            </a:r>
            <a:r>
              <a:rPr lang="en-US" sz="2000" dirty="0" err="1" smtClean="0"/>
              <a:t>license_number</a:t>
            </a:r>
            <a:r>
              <a:rPr lang="en-US" sz="2000" dirty="0" smtClean="0"/>
              <a:t> are </a:t>
            </a:r>
            <a:r>
              <a:rPr lang="en-US" sz="2000" dirty="0"/>
              <a:t>keys since they are unique for each person.</a:t>
            </a:r>
          </a:p>
          <a:p>
            <a:endParaRPr lang="en-US" dirty="0"/>
          </a:p>
          <a:p>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1547664" y="3522712"/>
            <a:ext cx="2519362"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3645024"/>
            <a:ext cx="4104456" cy="15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230900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3">
            <a:extLst>
              <a:ext uri="{FF2B5EF4-FFF2-40B4-BE49-F238E27FC236}">
                <a16:creationId xmlns="" xmlns:a16="http://schemas.microsoft.com/office/drawing/2014/main" id="{A2044DBA-A9D3-4F2C-855E-79B57B7AA31E}"/>
              </a:ext>
            </a:extLst>
          </p:cNvPr>
          <p:cNvSpPr txBox="1">
            <a:spLocks noChangeArrowheads="1"/>
          </p:cNvSpPr>
          <p:nvPr/>
        </p:nvSpPr>
        <p:spPr bwMode="auto">
          <a:xfrm>
            <a:off x="4211638" y="26035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sz="1800">
              <a:latin typeface="Verdana" panose="020B0604030504040204" pitchFamily="34" charset="0"/>
              <a:cs typeface="Arial" panose="020B0604020202020204" pitchFamily="34" charset="0"/>
            </a:endParaRPr>
          </a:p>
        </p:txBody>
      </p:sp>
      <p:grpSp>
        <p:nvGrpSpPr>
          <p:cNvPr id="5123" name="Group 9">
            <a:extLst>
              <a:ext uri="{FF2B5EF4-FFF2-40B4-BE49-F238E27FC236}">
                <a16:creationId xmlns="" xmlns:a16="http://schemas.microsoft.com/office/drawing/2014/main" id="{59DCAB17-C168-477D-9174-0A626FD1C5DC}"/>
              </a:ext>
            </a:extLst>
          </p:cNvPr>
          <p:cNvGrpSpPr>
            <a:grpSpLocks/>
          </p:cNvGrpSpPr>
          <p:nvPr/>
        </p:nvGrpSpPr>
        <p:grpSpPr bwMode="auto">
          <a:xfrm>
            <a:off x="-3175" y="836613"/>
            <a:ext cx="9112250" cy="6011862"/>
            <a:chOff x="-3400" y="836712"/>
            <a:chExt cx="9111904" cy="6011912"/>
          </a:xfrm>
        </p:grpSpPr>
        <p:sp>
          <p:nvSpPr>
            <p:cNvPr id="5128" name="Date Placeholder 3">
              <a:extLst>
                <a:ext uri="{FF2B5EF4-FFF2-40B4-BE49-F238E27FC236}">
                  <a16:creationId xmlns="" xmlns:a16="http://schemas.microsoft.com/office/drawing/2014/main" id="{09D2E0C9-28F4-4184-B02B-DCC69BD27962}"/>
                </a:ext>
              </a:extLst>
            </p:cNvPr>
            <p:cNvSpPr txBox="1">
              <a:spLocks noChangeArrowheads="1"/>
            </p:cNvSpPr>
            <p:nvPr/>
          </p:nvSpPr>
          <p:spPr bwMode="auto">
            <a:xfrm>
              <a:off x="523429" y="6462861"/>
              <a:ext cx="32226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IN" altLang="en-US" sz="1200" dirty="0">
                  <a:solidFill>
                    <a:srgbClr val="898989"/>
                  </a:solidFill>
                  <a:latin typeface="Times New Roman" panose="02020603050405020304" pitchFamily="18" charset="0"/>
                  <a:cs typeface="Times New Roman" panose="02020603050405020304" pitchFamily="18" charset="0"/>
                </a:rPr>
                <a:t>St. Francis Institute of Technology</a:t>
              </a:r>
            </a:p>
            <a:p>
              <a:pPr eaLnBrk="1" hangingPunct="1"/>
              <a:r>
                <a:rPr lang="en-IN" altLang="en-US" sz="1200" dirty="0">
                  <a:solidFill>
                    <a:srgbClr val="898989"/>
                  </a:solidFill>
                  <a:latin typeface="Times New Roman" panose="02020603050405020304" pitchFamily="18" charset="0"/>
                  <a:cs typeface="Times New Roman" panose="02020603050405020304" pitchFamily="18" charset="0"/>
                </a:rPr>
                <a:t>Department of Computer Engineering</a:t>
              </a:r>
            </a:p>
          </p:txBody>
        </p:sp>
        <p:sp>
          <p:nvSpPr>
            <p:cNvPr id="5129" name="Slide Number Placeholder 5">
              <a:extLst>
                <a:ext uri="{FF2B5EF4-FFF2-40B4-BE49-F238E27FC236}">
                  <a16:creationId xmlns="" xmlns:a16="http://schemas.microsoft.com/office/drawing/2014/main" id="{CB4508B4-6227-4E06-BF60-543FA84B68B5}"/>
                </a:ext>
              </a:extLst>
            </p:cNvPr>
            <p:cNvSpPr txBox="1">
              <a:spLocks noChangeArrowheads="1"/>
            </p:cNvSpPr>
            <p:nvPr/>
          </p:nvSpPr>
          <p:spPr bwMode="auto">
            <a:xfrm>
              <a:off x="8664575" y="6534299"/>
              <a:ext cx="37147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fld id="{0AA57194-F1F6-4689-8F54-3E74F91445DD}" type="slidenum">
                <a:rPr lang="en-IN" altLang="en-US" sz="1200">
                  <a:solidFill>
                    <a:srgbClr val="898989"/>
                  </a:solidFill>
                  <a:latin typeface="Times New Roman" panose="02020603050405020304" pitchFamily="18" charset="0"/>
                  <a:cs typeface="Times New Roman" panose="02020603050405020304" pitchFamily="18" charset="0"/>
                </a:rPr>
                <a:pPr algn="r" eaLnBrk="1" hangingPunct="1"/>
                <a:t>74</a:t>
              </a:fld>
              <a:endParaRPr lang="en-IN" altLang="en-US" sz="1200">
                <a:solidFill>
                  <a:srgbClr val="898989"/>
                </a:solidFill>
                <a:latin typeface="Times New Roman" panose="02020603050405020304" pitchFamily="18" charset="0"/>
                <a:cs typeface="Times New Roman" panose="02020603050405020304" pitchFamily="18" charset="0"/>
              </a:endParaRPr>
            </a:p>
          </p:txBody>
        </p:sp>
        <p:pic>
          <p:nvPicPr>
            <p:cNvPr id="5130" name="Picture 15">
              <a:extLst>
                <a:ext uri="{FF2B5EF4-FFF2-40B4-BE49-F238E27FC236}">
                  <a16:creationId xmlns="" xmlns:a16="http://schemas.microsoft.com/office/drawing/2014/main" id="{681A31B5-7703-4130-BECB-16872229C1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453336"/>
              <a:ext cx="371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a:extLst>
                <a:ext uri="{FF2B5EF4-FFF2-40B4-BE49-F238E27FC236}">
                  <a16:creationId xmlns="" xmlns:a16="http://schemas.microsoft.com/office/drawing/2014/main" id="{0A3A181D-F36B-491F-84E7-DFA7A69E0DDE}"/>
                </a:ext>
              </a:extLst>
            </p:cNvPr>
            <p:cNvCxnSpPr>
              <a:cxnSpLocks/>
            </p:cNvCxnSpPr>
            <p:nvPr/>
          </p:nvCxnSpPr>
          <p:spPr>
            <a:xfrm>
              <a:off x="-225" y="6381895"/>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133" name="Group 15">
              <a:extLst>
                <a:ext uri="{FF2B5EF4-FFF2-40B4-BE49-F238E27FC236}">
                  <a16:creationId xmlns="" xmlns:a16="http://schemas.microsoft.com/office/drawing/2014/main" id="{FE7D4B06-3176-4447-886A-E5F2DA99F793}"/>
                </a:ext>
              </a:extLst>
            </p:cNvPr>
            <p:cNvGrpSpPr>
              <a:grpSpLocks/>
            </p:cNvGrpSpPr>
            <p:nvPr/>
          </p:nvGrpSpPr>
          <p:grpSpPr bwMode="auto">
            <a:xfrm>
              <a:off x="-3400" y="836712"/>
              <a:ext cx="9111904" cy="84458"/>
              <a:chOff x="-3400" y="836712"/>
              <a:chExt cx="9111904" cy="84458"/>
            </a:xfrm>
          </p:grpSpPr>
          <p:cxnSp>
            <p:nvCxnSpPr>
              <p:cNvPr id="17" name="Straight Connector 16">
                <a:extLst>
                  <a:ext uri="{FF2B5EF4-FFF2-40B4-BE49-F238E27FC236}">
                    <a16:creationId xmlns="" xmlns:a16="http://schemas.microsoft.com/office/drawing/2014/main" id="{F1FCDAE2-8378-4B6E-8E6A-1AEFC53FF066}"/>
                  </a:ext>
                </a:extLst>
              </p:cNvPr>
              <p:cNvCxnSpPr>
                <a:cxnSpLocks/>
              </p:cNvCxnSpPr>
              <p:nvPr/>
            </p:nvCxnSpPr>
            <p:spPr>
              <a:xfrm>
                <a:off x="-225" y="836712"/>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 xmlns:a16="http://schemas.microsoft.com/office/drawing/2014/main" id="{544A434E-6AEF-4617-AD00-99E6387DB73E}"/>
                  </a:ext>
                </a:extLst>
              </p:cNvPr>
              <p:cNvSpPr/>
              <p:nvPr/>
            </p:nvSpPr>
            <p:spPr>
              <a:xfrm>
                <a:off x="-3400" y="836712"/>
                <a:ext cx="4575001" cy="8413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a:p>
            </p:txBody>
          </p:sp>
        </p:grpSp>
      </p:grpSp>
      <p:sp>
        <p:nvSpPr>
          <p:cNvPr id="5124" name="Date Placeholder 3">
            <a:extLst>
              <a:ext uri="{FF2B5EF4-FFF2-40B4-BE49-F238E27FC236}">
                <a16:creationId xmlns="" xmlns:a16="http://schemas.microsoft.com/office/drawing/2014/main" id="{76864762-95E0-4F4C-AC76-43A5EA0AA13D}"/>
              </a:ext>
            </a:extLst>
          </p:cNvPr>
          <p:cNvSpPr txBox="1">
            <a:spLocks noChangeArrowheads="1"/>
          </p:cNvSpPr>
          <p:nvPr/>
        </p:nvSpPr>
        <p:spPr bwMode="auto">
          <a:xfrm>
            <a:off x="4211638" y="6454775"/>
            <a:ext cx="1074737"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endParaRPr lang="en-IN" altLang="en-US" sz="1200" dirty="0">
              <a:solidFill>
                <a:srgbClr val="898989"/>
              </a:solidFill>
              <a:latin typeface="Times New Roman" panose="02020603050405020304" pitchFamily="18" charset="0"/>
              <a:cs typeface="Times New Roman" panose="02020603050405020304" pitchFamily="18" charset="0"/>
            </a:endParaRPr>
          </a:p>
        </p:txBody>
      </p:sp>
      <p:sp>
        <p:nvSpPr>
          <p:cNvPr id="5126" name="Rectangle 18">
            <a:extLst>
              <a:ext uri="{FF2B5EF4-FFF2-40B4-BE49-F238E27FC236}">
                <a16:creationId xmlns="" xmlns:a16="http://schemas.microsoft.com/office/drawing/2014/main" id="{FB488572-D181-476C-B85F-B5A8D188951A}"/>
              </a:ext>
            </a:extLst>
          </p:cNvPr>
          <p:cNvSpPr>
            <a:spLocks noChangeArrowheads="1"/>
          </p:cNvSpPr>
          <p:nvPr/>
        </p:nvSpPr>
        <p:spPr bwMode="auto">
          <a:xfrm>
            <a:off x="2495550" y="6350"/>
            <a:ext cx="65405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700">
                <a:solidFill>
                  <a:srgbClr val="898989"/>
                </a:solidFill>
                <a:latin typeface="Times New Roman" panose="02020603050405020304" pitchFamily="18" charset="0"/>
                <a:cs typeface="Times New Roman" panose="02020603050405020304" pitchFamily="18" charset="0"/>
              </a:rPr>
              <a:t>The material in this presentation belongs to St. Francis Institute of Technology and is solely for educational purposes. Distribution and modifications of the content is prohibited.</a:t>
            </a:r>
            <a:endParaRPr lang="en-IN" altLang="en-US" sz="700">
              <a:solidFill>
                <a:srgbClr val="898989"/>
              </a:solidFill>
              <a:latin typeface="Times New Roman" panose="02020603050405020304" pitchFamily="18" charset="0"/>
              <a:cs typeface="Times New Roman" panose="02020603050405020304" pitchFamily="18" charset="0"/>
            </a:endParaRPr>
          </a:p>
        </p:txBody>
      </p:sp>
      <p:sp>
        <p:nvSpPr>
          <p:cNvPr id="19" name="Rectangle 3">
            <a:extLst>
              <a:ext uri="{FF2B5EF4-FFF2-40B4-BE49-F238E27FC236}">
                <a16:creationId xmlns="" xmlns:a16="http://schemas.microsoft.com/office/drawing/2014/main" id="{AE322D19-C8EB-4909-8DBA-9C0D37B48757}"/>
              </a:ext>
            </a:extLst>
          </p:cNvPr>
          <p:cNvSpPr txBox="1">
            <a:spLocks noChangeArrowheads="1"/>
          </p:cNvSpPr>
          <p:nvPr/>
        </p:nvSpPr>
        <p:spPr bwMode="auto">
          <a:xfrm>
            <a:off x="633998" y="973023"/>
            <a:ext cx="7986713" cy="5199073"/>
          </a:xfrm>
          <a:prstGeom prst="rect">
            <a:avLst/>
          </a:prstGeom>
          <a:noFill/>
          <a:ln w="9525">
            <a:noFill/>
            <a:miter lim="800000"/>
            <a:headEnd/>
            <a:tailEnd/>
          </a:ln>
        </p:spPr>
        <p:txBody>
          <a:bodyPr/>
          <a:lstStyle/>
          <a:p>
            <a:r>
              <a:rPr lang="en-US" sz="2800" dirty="0">
                <a:solidFill>
                  <a:srgbClr val="FF0000"/>
                </a:solidFill>
              </a:rPr>
              <a:t>Types of key:</a:t>
            </a:r>
          </a:p>
          <a:p>
            <a:pPr algn="ctr">
              <a:spcBef>
                <a:spcPct val="20000"/>
              </a:spcBef>
              <a:buClr>
                <a:srgbClr val="002060"/>
              </a:buClr>
              <a:buSzPct val="70000"/>
            </a:pPr>
            <a:endParaRPr lang="en-US" sz="2400" b="1" dirty="0">
              <a:solidFill>
                <a:srgbClr val="FF0000"/>
              </a:solidFill>
              <a:latin typeface="Source Sans Pro" panose="020B0503030403020204" pitchFamily="34" charset="0"/>
            </a:endParaRPr>
          </a:p>
        </p:txBody>
      </p:sp>
      <p:sp>
        <p:nvSpPr>
          <p:cNvPr id="16" name="Date Placeholder 3">
            <a:extLst>
              <a:ext uri="{FF2B5EF4-FFF2-40B4-BE49-F238E27FC236}">
                <a16:creationId xmlns="" xmlns:a16="http://schemas.microsoft.com/office/drawing/2014/main" id="{0893B3C5-1CF1-4F28-9680-DDFF9980EC8B}"/>
              </a:ext>
            </a:extLst>
          </p:cNvPr>
          <p:cNvSpPr txBox="1">
            <a:spLocks noChangeArrowheads="1"/>
          </p:cNvSpPr>
          <p:nvPr/>
        </p:nvSpPr>
        <p:spPr bwMode="auto">
          <a:xfrm>
            <a:off x="5940152" y="6453190"/>
            <a:ext cx="2613848" cy="358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r>
              <a:rPr lang="en-IN" altLang="en-US" sz="1200" dirty="0">
                <a:solidFill>
                  <a:srgbClr val="898989"/>
                </a:solidFill>
                <a:latin typeface="Times New Roman" panose="02020603050405020304" pitchFamily="18" charset="0"/>
                <a:cs typeface="Times New Roman" panose="02020603050405020304" pitchFamily="18" charset="0"/>
              </a:rPr>
              <a:t>Database Management </a:t>
            </a:r>
            <a:r>
              <a:rPr lang="en-IN" altLang="en-US" sz="1200" dirty="0" smtClean="0">
                <a:solidFill>
                  <a:srgbClr val="898989"/>
                </a:solidFill>
                <a:latin typeface="Times New Roman" panose="02020603050405020304" pitchFamily="18" charset="0"/>
                <a:cs typeface="Times New Roman" panose="02020603050405020304" pitchFamily="18" charset="0"/>
              </a:rPr>
              <a:t>System</a:t>
            </a:r>
            <a:endParaRPr lang="en-IN" altLang="en-US" sz="1200" dirty="0">
              <a:solidFill>
                <a:srgbClr val="898989"/>
              </a:solidFill>
              <a:latin typeface="Times New Roman" panose="02020603050405020304" pitchFamily="18" charset="0"/>
              <a:cs typeface="Times New Roman" panose="02020603050405020304" pitchFamily="18" charset="0"/>
            </a:endParaRP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5376" y="2420888"/>
            <a:ext cx="5981700" cy="280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46275098"/>
      </p:ext>
    </p:extLst>
  </p:cSld>
  <p:clrMapOvr>
    <a:masterClrMapping/>
  </p:clrMapOvr>
  <p:transition advTm="7505"/>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3">
            <a:extLst>
              <a:ext uri="{FF2B5EF4-FFF2-40B4-BE49-F238E27FC236}">
                <a16:creationId xmlns="" xmlns:a16="http://schemas.microsoft.com/office/drawing/2014/main" id="{A2044DBA-A9D3-4F2C-855E-79B57B7AA31E}"/>
              </a:ext>
            </a:extLst>
          </p:cNvPr>
          <p:cNvSpPr txBox="1">
            <a:spLocks noChangeArrowheads="1"/>
          </p:cNvSpPr>
          <p:nvPr/>
        </p:nvSpPr>
        <p:spPr bwMode="auto">
          <a:xfrm>
            <a:off x="4211638" y="26035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sz="1800">
              <a:latin typeface="Verdana" panose="020B0604030504040204" pitchFamily="34" charset="0"/>
              <a:cs typeface="Arial" panose="020B0604020202020204" pitchFamily="34" charset="0"/>
            </a:endParaRPr>
          </a:p>
        </p:txBody>
      </p:sp>
      <p:grpSp>
        <p:nvGrpSpPr>
          <p:cNvPr id="5123" name="Group 9">
            <a:extLst>
              <a:ext uri="{FF2B5EF4-FFF2-40B4-BE49-F238E27FC236}">
                <a16:creationId xmlns="" xmlns:a16="http://schemas.microsoft.com/office/drawing/2014/main" id="{59DCAB17-C168-477D-9174-0A626FD1C5DC}"/>
              </a:ext>
            </a:extLst>
          </p:cNvPr>
          <p:cNvGrpSpPr>
            <a:grpSpLocks/>
          </p:cNvGrpSpPr>
          <p:nvPr/>
        </p:nvGrpSpPr>
        <p:grpSpPr bwMode="auto">
          <a:xfrm>
            <a:off x="-3175" y="836613"/>
            <a:ext cx="9112250" cy="6011862"/>
            <a:chOff x="-3400" y="836712"/>
            <a:chExt cx="9111904" cy="6011912"/>
          </a:xfrm>
        </p:grpSpPr>
        <p:sp>
          <p:nvSpPr>
            <p:cNvPr id="5128" name="Date Placeholder 3">
              <a:extLst>
                <a:ext uri="{FF2B5EF4-FFF2-40B4-BE49-F238E27FC236}">
                  <a16:creationId xmlns="" xmlns:a16="http://schemas.microsoft.com/office/drawing/2014/main" id="{09D2E0C9-28F4-4184-B02B-DCC69BD27962}"/>
                </a:ext>
              </a:extLst>
            </p:cNvPr>
            <p:cNvSpPr txBox="1">
              <a:spLocks noChangeArrowheads="1"/>
            </p:cNvSpPr>
            <p:nvPr/>
          </p:nvSpPr>
          <p:spPr bwMode="auto">
            <a:xfrm>
              <a:off x="523429" y="6462861"/>
              <a:ext cx="32226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IN" altLang="en-US" sz="1200" dirty="0">
                  <a:solidFill>
                    <a:srgbClr val="898989"/>
                  </a:solidFill>
                  <a:latin typeface="Times New Roman" panose="02020603050405020304" pitchFamily="18" charset="0"/>
                  <a:cs typeface="Times New Roman" panose="02020603050405020304" pitchFamily="18" charset="0"/>
                </a:rPr>
                <a:t>St. Francis Institute of Technology</a:t>
              </a:r>
            </a:p>
            <a:p>
              <a:pPr eaLnBrk="1" hangingPunct="1"/>
              <a:r>
                <a:rPr lang="en-IN" altLang="en-US" sz="1200" dirty="0">
                  <a:solidFill>
                    <a:srgbClr val="898989"/>
                  </a:solidFill>
                  <a:latin typeface="Times New Roman" panose="02020603050405020304" pitchFamily="18" charset="0"/>
                  <a:cs typeface="Times New Roman" panose="02020603050405020304" pitchFamily="18" charset="0"/>
                </a:rPr>
                <a:t>Department of Computer Engineering</a:t>
              </a:r>
            </a:p>
          </p:txBody>
        </p:sp>
        <p:sp>
          <p:nvSpPr>
            <p:cNvPr id="5129" name="Slide Number Placeholder 5">
              <a:extLst>
                <a:ext uri="{FF2B5EF4-FFF2-40B4-BE49-F238E27FC236}">
                  <a16:creationId xmlns="" xmlns:a16="http://schemas.microsoft.com/office/drawing/2014/main" id="{CB4508B4-6227-4E06-BF60-543FA84B68B5}"/>
                </a:ext>
              </a:extLst>
            </p:cNvPr>
            <p:cNvSpPr txBox="1">
              <a:spLocks noChangeArrowheads="1"/>
            </p:cNvSpPr>
            <p:nvPr/>
          </p:nvSpPr>
          <p:spPr bwMode="auto">
            <a:xfrm>
              <a:off x="8664575" y="6534299"/>
              <a:ext cx="37147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fld id="{0AA57194-F1F6-4689-8F54-3E74F91445DD}" type="slidenum">
                <a:rPr lang="en-IN" altLang="en-US" sz="1200">
                  <a:solidFill>
                    <a:srgbClr val="898989"/>
                  </a:solidFill>
                  <a:latin typeface="Times New Roman" panose="02020603050405020304" pitchFamily="18" charset="0"/>
                  <a:cs typeface="Times New Roman" panose="02020603050405020304" pitchFamily="18" charset="0"/>
                </a:rPr>
                <a:pPr algn="r" eaLnBrk="1" hangingPunct="1"/>
                <a:t>75</a:t>
              </a:fld>
              <a:endParaRPr lang="en-IN" altLang="en-US" sz="1200">
                <a:solidFill>
                  <a:srgbClr val="898989"/>
                </a:solidFill>
                <a:latin typeface="Times New Roman" panose="02020603050405020304" pitchFamily="18" charset="0"/>
                <a:cs typeface="Times New Roman" panose="02020603050405020304" pitchFamily="18" charset="0"/>
              </a:endParaRPr>
            </a:p>
          </p:txBody>
        </p:sp>
        <p:pic>
          <p:nvPicPr>
            <p:cNvPr id="5130" name="Picture 15">
              <a:extLst>
                <a:ext uri="{FF2B5EF4-FFF2-40B4-BE49-F238E27FC236}">
                  <a16:creationId xmlns="" xmlns:a16="http://schemas.microsoft.com/office/drawing/2014/main" id="{681A31B5-7703-4130-BECB-16872229C1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453336"/>
              <a:ext cx="371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a:extLst>
                <a:ext uri="{FF2B5EF4-FFF2-40B4-BE49-F238E27FC236}">
                  <a16:creationId xmlns="" xmlns:a16="http://schemas.microsoft.com/office/drawing/2014/main" id="{0A3A181D-F36B-491F-84E7-DFA7A69E0DDE}"/>
                </a:ext>
              </a:extLst>
            </p:cNvPr>
            <p:cNvCxnSpPr>
              <a:cxnSpLocks/>
            </p:cNvCxnSpPr>
            <p:nvPr/>
          </p:nvCxnSpPr>
          <p:spPr>
            <a:xfrm>
              <a:off x="-225" y="6381895"/>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133" name="Group 15">
              <a:extLst>
                <a:ext uri="{FF2B5EF4-FFF2-40B4-BE49-F238E27FC236}">
                  <a16:creationId xmlns="" xmlns:a16="http://schemas.microsoft.com/office/drawing/2014/main" id="{FE7D4B06-3176-4447-886A-E5F2DA99F793}"/>
                </a:ext>
              </a:extLst>
            </p:cNvPr>
            <p:cNvGrpSpPr>
              <a:grpSpLocks/>
            </p:cNvGrpSpPr>
            <p:nvPr/>
          </p:nvGrpSpPr>
          <p:grpSpPr bwMode="auto">
            <a:xfrm>
              <a:off x="-3400" y="836712"/>
              <a:ext cx="9111904" cy="84458"/>
              <a:chOff x="-3400" y="836712"/>
              <a:chExt cx="9111904" cy="84458"/>
            </a:xfrm>
          </p:grpSpPr>
          <p:cxnSp>
            <p:nvCxnSpPr>
              <p:cNvPr id="17" name="Straight Connector 16">
                <a:extLst>
                  <a:ext uri="{FF2B5EF4-FFF2-40B4-BE49-F238E27FC236}">
                    <a16:creationId xmlns="" xmlns:a16="http://schemas.microsoft.com/office/drawing/2014/main" id="{F1FCDAE2-8378-4B6E-8E6A-1AEFC53FF066}"/>
                  </a:ext>
                </a:extLst>
              </p:cNvPr>
              <p:cNvCxnSpPr>
                <a:cxnSpLocks/>
              </p:cNvCxnSpPr>
              <p:nvPr/>
            </p:nvCxnSpPr>
            <p:spPr>
              <a:xfrm>
                <a:off x="-225" y="836712"/>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 xmlns:a16="http://schemas.microsoft.com/office/drawing/2014/main" id="{544A434E-6AEF-4617-AD00-99E6387DB73E}"/>
                  </a:ext>
                </a:extLst>
              </p:cNvPr>
              <p:cNvSpPr/>
              <p:nvPr/>
            </p:nvSpPr>
            <p:spPr>
              <a:xfrm>
                <a:off x="-3400" y="836712"/>
                <a:ext cx="4575001" cy="8413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a:p>
            </p:txBody>
          </p:sp>
        </p:grpSp>
      </p:grpSp>
      <p:sp>
        <p:nvSpPr>
          <p:cNvPr id="5124" name="Date Placeholder 3">
            <a:extLst>
              <a:ext uri="{FF2B5EF4-FFF2-40B4-BE49-F238E27FC236}">
                <a16:creationId xmlns="" xmlns:a16="http://schemas.microsoft.com/office/drawing/2014/main" id="{76864762-95E0-4F4C-AC76-43A5EA0AA13D}"/>
              </a:ext>
            </a:extLst>
          </p:cNvPr>
          <p:cNvSpPr txBox="1">
            <a:spLocks noChangeArrowheads="1"/>
          </p:cNvSpPr>
          <p:nvPr/>
        </p:nvSpPr>
        <p:spPr bwMode="auto">
          <a:xfrm>
            <a:off x="4211638" y="6454775"/>
            <a:ext cx="1074737"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endParaRPr lang="en-IN" altLang="en-US" sz="1200" dirty="0">
              <a:solidFill>
                <a:srgbClr val="898989"/>
              </a:solidFill>
              <a:latin typeface="Times New Roman" panose="02020603050405020304" pitchFamily="18" charset="0"/>
              <a:cs typeface="Times New Roman" panose="02020603050405020304" pitchFamily="18" charset="0"/>
            </a:endParaRPr>
          </a:p>
        </p:txBody>
      </p:sp>
      <p:sp>
        <p:nvSpPr>
          <p:cNvPr id="5126" name="Rectangle 18">
            <a:extLst>
              <a:ext uri="{FF2B5EF4-FFF2-40B4-BE49-F238E27FC236}">
                <a16:creationId xmlns="" xmlns:a16="http://schemas.microsoft.com/office/drawing/2014/main" id="{FB488572-D181-476C-B85F-B5A8D188951A}"/>
              </a:ext>
            </a:extLst>
          </p:cNvPr>
          <p:cNvSpPr>
            <a:spLocks noChangeArrowheads="1"/>
          </p:cNvSpPr>
          <p:nvPr/>
        </p:nvSpPr>
        <p:spPr bwMode="auto">
          <a:xfrm>
            <a:off x="2495550" y="6350"/>
            <a:ext cx="65405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700">
                <a:solidFill>
                  <a:srgbClr val="898989"/>
                </a:solidFill>
                <a:latin typeface="Times New Roman" panose="02020603050405020304" pitchFamily="18" charset="0"/>
                <a:cs typeface="Times New Roman" panose="02020603050405020304" pitchFamily="18" charset="0"/>
              </a:rPr>
              <a:t>The material in this presentation belongs to St. Francis Institute of Technology and is solely for educational purposes. Distribution and modifications of the content is prohibited.</a:t>
            </a:r>
            <a:endParaRPr lang="en-IN" altLang="en-US" sz="700">
              <a:solidFill>
                <a:srgbClr val="898989"/>
              </a:solidFill>
              <a:latin typeface="Times New Roman" panose="02020603050405020304" pitchFamily="18" charset="0"/>
              <a:cs typeface="Times New Roman" panose="02020603050405020304" pitchFamily="18" charset="0"/>
            </a:endParaRPr>
          </a:p>
        </p:txBody>
      </p:sp>
      <p:sp>
        <p:nvSpPr>
          <p:cNvPr id="19" name="Rectangle 3">
            <a:extLst>
              <a:ext uri="{FF2B5EF4-FFF2-40B4-BE49-F238E27FC236}">
                <a16:creationId xmlns="" xmlns:a16="http://schemas.microsoft.com/office/drawing/2014/main" id="{AE322D19-C8EB-4909-8DBA-9C0D37B48757}"/>
              </a:ext>
            </a:extLst>
          </p:cNvPr>
          <p:cNvSpPr txBox="1">
            <a:spLocks noChangeArrowheads="1"/>
          </p:cNvSpPr>
          <p:nvPr/>
        </p:nvSpPr>
        <p:spPr bwMode="auto">
          <a:xfrm>
            <a:off x="633998" y="973023"/>
            <a:ext cx="7986713" cy="5199073"/>
          </a:xfrm>
          <a:prstGeom prst="rect">
            <a:avLst/>
          </a:prstGeom>
          <a:noFill/>
          <a:ln w="9525">
            <a:noFill/>
            <a:miter lim="800000"/>
            <a:headEnd/>
            <a:tailEnd/>
          </a:ln>
        </p:spPr>
        <p:txBody>
          <a:bodyPr/>
          <a:lstStyle/>
          <a:p>
            <a:pPr>
              <a:spcBef>
                <a:spcPct val="20000"/>
              </a:spcBef>
              <a:buClr>
                <a:srgbClr val="002060"/>
              </a:buClr>
              <a:buSzPct val="70000"/>
            </a:pPr>
            <a:r>
              <a:rPr lang="en-US" sz="2400" dirty="0" smtClean="0">
                <a:solidFill>
                  <a:srgbClr val="FF0000"/>
                </a:solidFill>
              </a:rPr>
              <a:t>1. </a:t>
            </a:r>
            <a:r>
              <a:rPr lang="en-US" sz="2400" dirty="0">
                <a:solidFill>
                  <a:srgbClr val="FF0000"/>
                </a:solidFill>
              </a:rPr>
              <a:t>Super Key</a:t>
            </a:r>
          </a:p>
          <a:p>
            <a:r>
              <a:rPr lang="en-US" sz="2400" dirty="0" smtClean="0"/>
              <a:t>Super </a:t>
            </a:r>
            <a:r>
              <a:rPr lang="en-US" sz="2400" dirty="0"/>
              <a:t>key is a set of an attribute which can uniquely identify a tuple. Super key is a superset of a candidate key</a:t>
            </a:r>
            <a:r>
              <a:rPr lang="en-US" sz="2400" dirty="0" smtClean="0"/>
              <a:t>.</a:t>
            </a:r>
          </a:p>
          <a:p>
            <a:r>
              <a:rPr lang="en-US" sz="2400" dirty="0"/>
              <a:t>Super Key can contain multiple attributes that might not be able to independently identify tuples in a table, but when grouped with certain keys, they can identify tuples uniquely.</a:t>
            </a:r>
            <a:endParaRPr lang="en-US" sz="2400" dirty="0" smtClean="0"/>
          </a:p>
          <a:p>
            <a:endParaRPr lang="en-US" sz="2400" dirty="0"/>
          </a:p>
          <a:p>
            <a:r>
              <a:rPr lang="en-US" sz="2400" b="1" dirty="0"/>
              <a:t>For example:</a:t>
            </a:r>
            <a:r>
              <a:rPr lang="en-US" sz="2400" dirty="0"/>
              <a:t> In the </a:t>
            </a:r>
            <a:r>
              <a:rPr lang="en-US" sz="2400" dirty="0" smtClean="0"/>
              <a:t>EMPLOYEE </a:t>
            </a:r>
            <a:r>
              <a:rPr lang="en-US" sz="2400" dirty="0"/>
              <a:t>table, for(EMPLOEE_ID, EMPLOYEE_NAME) the name of two employees can be the same, but their EMPLYEE_ID can't be the same. Hence, this combination can also be a key.</a:t>
            </a:r>
          </a:p>
          <a:p>
            <a:pPr algn="ctr">
              <a:spcBef>
                <a:spcPct val="20000"/>
              </a:spcBef>
              <a:buClr>
                <a:srgbClr val="002060"/>
              </a:buClr>
              <a:buSzPct val="70000"/>
            </a:pPr>
            <a:endParaRPr lang="en-IN" sz="2400" b="1" dirty="0">
              <a:solidFill>
                <a:srgbClr val="FF0000"/>
              </a:solidFill>
            </a:endParaRPr>
          </a:p>
        </p:txBody>
      </p:sp>
      <p:sp>
        <p:nvSpPr>
          <p:cNvPr id="16" name="Date Placeholder 3">
            <a:extLst>
              <a:ext uri="{FF2B5EF4-FFF2-40B4-BE49-F238E27FC236}">
                <a16:creationId xmlns="" xmlns:a16="http://schemas.microsoft.com/office/drawing/2014/main" id="{0893B3C5-1CF1-4F28-9680-DDFF9980EC8B}"/>
              </a:ext>
            </a:extLst>
          </p:cNvPr>
          <p:cNvSpPr txBox="1">
            <a:spLocks noChangeArrowheads="1"/>
          </p:cNvSpPr>
          <p:nvPr/>
        </p:nvSpPr>
        <p:spPr bwMode="auto">
          <a:xfrm>
            <a:off x="5940152" y="6453190"/>
            <a:ext cx="2613848" cy="358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r>
              <a:rPr lang="en-IN" altLang="en-US" sz="1200" dirty="0">
                <a:solidFill>
                  <a:srgbClr val="898989"/>
                </a:solidFill>
                <a:latin typeface="Times New Roman" panose="02020603050405020304" pitchFamily="18" charset="0"/>
                <a:cs typeface="Times New Roman" panose="02020603050405020304" pitchFamily="18" charset="0"/>
              </a:rPr>
              <a:t>Database Management </a:t>
            </a:r>
            <a:r>
              <a:rPr lang="en-IN" altLang="en-US" sz="1200" dirty="0" smtClean="0">
                <a:solidFill>
                  <a:srgbClr val="898989"/>
                </a:solidFill>
                <a:latin typeface="Times New Roman" panose="02020603050405020304" pitchFamily="18" charset="0"/>
                <a:cs typeface="Times New Roman" panose="02020603050405020304" pitchFamily="18" charset="0"/>
              </a:rPr>
              <a:t>System</a:t>
            </a:r>
            <a:endParaRPr lang="en-IN" altLang="en-US" sz="1200" dirty="0">
              <a:solidFill>
                <a:srgbClr val="898989"/>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066270907"/>
      </p:ext>
    </p:extLst>
  </p:cSld>
  <p:clrMapOvr>
    <a:masterClrMapping/>
  </p:clrMapOvr>
  <p:transition advTm="7505"/>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03848" y="2568972"/>
            <a:ext cx="5422230" cy="2058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39" y="4653136"/>
            <a:ext cx="3848398" cy="1821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79512" y="260648"/>
            <a:ext cx="8712968" cy="2031325"/>
          </a:xfrm>
          <a:prstGeom prst="rect">
            <a:avLst/>
          </a:prstGeom>
        </p:spPr>
        <p:txBody>
          <a:bodyPr wrap="square">
            <a:spAutoFit/>
          </a:bodyPr>
          <a:lstStyle/>
          <a:p>
            <a:r>
              <a:rPr lang="en-US" dirty="0"/>
              <a:t>consider an </a:t>
            </a:r>
            <a:r>
              <a:rPr lang="en-US" b="1" dirty="0"/>
              <a:t>EMPLOYEE_DETAIL</a:t>
            </a:r>
            <a:r>
              <a:rPr lang="en-US" dirty="0"/>
              <a:t> table example where we have the following attribute</a:t>
            </a:r>
            <a:r>
              <a:rPr lang="en-US" dirty="0" smtClean="0"/>
              <a:t>:</a:t>
            </a:r>
          </a:p>
          <a:p>
            <a:r>
              <a:rPr lang="en-US" b="1" dirty="0" err="1"/>
              <a:t>Emp_SSN</a:t>
            </a:r>
            <a:r>
              <a:rPr lang="en-US" b="1" dirty="0"/>
              <a:t>:</a:t>
            </a:r>
            <a:r>
              <a:rPr lang="en-US" dirty="0"/>
              <a:t> The SSN number is stored in this field.</a:t>
            </a:r>
          </a:p>
          <a:p>
            <a:r>
              <a:rPr lang="en-US" b="1" dirty="0" err="1"/>
              <a:t>Emp_Id</a:t>
            </a:r>
            <a:r>
              <a:rPr lang="en-US" b="1" dirty="0"/>
              <a:t>:</a:t>
            </a:r>
            <a:r>
              <a:rPr lang="en-US" dirty="0"/>
              <a:t> An attribute that stores the value of the employee identification number.</a:t>
            </a:r>
          </a:p>
          <a:p>
            <a:r>
              <a:rPr lang="en-US" b="1" dirty="0" err="1"/>
              <a:t>Emp_name</a:t>
            </a:r>
            <a:r>
              <a:rPr lang="en-US" b="1" dirty="0"/>
              <a:t>:</a:t>
            </a:r>
            <a:r>
              <a:rPr lang="en-US" dirty="0"/>
              <a:t> An attribute that stores the name of the employee holding the specified employee id.</a:t>
            </a:r>
          </a:p>
          <a:p>
            <a:r>
              <a:rPr lang="en-US" b="1" dirty="0" err="1"/>
              <a:t>Emp_email</a:t>
            </a:r>
            <a:r>
              <a:rPr lang="en-US" dirty="0"/>
              <a:t>: An attribute that stores the email id of the specified employees.</a:t>
            </a:r>
          </a:p>
          <a:p>
            <a:endParaRPr lang="en-US" dirty="0"/>
          </a:p>
        </p:txBody>
      </p:sp>
    </p:spTree>
    <p:extLst>
      <p:ext uri="{BB962C8B-B14F-4D97-AF65-F5344CB8AC3E}">
        <p14:creationId xmlns:p14="http://schemas.microsoft.com/office/powerpoint/2010/main" val="238700756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548680"/>
            <a:ext cx="7886700" cy="5628283"/>
          </a:xfrm>
        </p:spPr>
        <p:txBody>
          <a:bodyPr/>
          <a:lstStyle/>
          <a:p>
            <a:pPr marL="0" indent="0">
              <a:buNone/>
            </a:pPr>
            <a:r>
              <a:rPr lang="en-US" sz="2000" dirty="0"/>
              <a:t>Consider the following Student schema-</a:t>
            </a:r>
          </a:p>
          <a:p>
            <a:r>
              <a:rPr lang="en-US" sz="2000" b="1" dirty="0"/>
              <a:t>Student ( roll , </a:t>
            </a:r>
            <a:r>
              <a:rPr lang="en-US" sz="2000" b="1" dirty="0" smtClean="0"/>
              <a:t>name , address)</a:t>
            </a:r>
            <a:endParaRPr lang="en-US" sz="2000" dirty="0"/>
          </a:p>
          <a:p>
            <a:r>
              <a:rPr lang="en-US" sz="2000" dirty="0" smtClean="0"/>
              <a:t>examples </a:t>
            </a:r>
            <a:r>
              <a:rPr lang="en-US" sz="2000" dirty="0"/>
              <a:t>of super keys </a:t>
            </a:r>
            <a:r>
              <a:rPr lang="en-US" sz="2000" dirty="0" smtClean="0"/>
              <a:t>for  </a:t>
            </a:r>
            <a:r>
              <a:rPr lang="en-US" sz="2000" dirty="0"/>
              <a:t>Student table-</a:t>
            </a:r>
          </a:p>
          <a:p>
            <a:pPr marL="457200" indent="-457200">
              <a:buFont typeface="+mj-lt"/>
              <a:buAutoNum type="arabicPeriod"/>
            </a:pPr>
            <a:r>
              <a:rPr lang="en-US" sz="2000" dirty="0"/>
              <a:t>( roll , name , </a:t>
            </a:r>
            <a:r>
              <a:rPr lang="en-US" sz="2000" dirty="0" smtClean="0"/>
              <a:t>address )</a:t>
            </a:r>
            <a:endParaRPr lang="en-US" sz="2000" dirty="0"/>
          </a:p>
          <a:p>
            <a:pPr marL="457200" indent="-457200">
              <a:buFont typeface="+mj-lt"/>
              <a:buAutoNum type="arabicPeriod"/>
            </a:pPr>
            <a:r>
              <a:rPr lang="en-US" sz="2000" dirty="0" smtClean="0"/>
              <a:t>(roll , Name)</a:t>
            </a:r>
            <a:endParaRPr lang="en-US" sz="2000" dirty="0"/>
          </a:p>
          <a:p>
            <a:pPr marL="457200" indent="-457200">
              <a:buFont typeface="+mj-lt"/>
              <a:buAutoNum type="arabicPeriod"/>
            </a:pPr>
            <a:r>
              <a:rPr lang="en-US" sz="2000" dirty="0"/>
              <a:t>(roll , </a:t>
            </a:r>
            <a:r>
              <a:rPr lang="en-US" sz="2000" dirty="0" smtClean="0"/>
              <a:t>address)</a:t>
            </a:r>
          </a:p>
          <a:p>
            <a:pPr marL="457200" indent="-457200">
              <a:buFont typeface="+mj-lt"/>
              <a:buAutoNum type="arabicPeriod"/>
            </a:pPr>
            <a:r>
              <a:rPr lang="en-US" sz="2000" dirty="0" smtClean="0"/>
              <a:t>(Roll)</a:t>
            </a:r>
            <a:endParaRPr lang="en-US" sz="2000" dirty="0"/>
          </a:p>
          <a:p>
            <a:pPr marL="457200" indent="-457200">
              <a:buFont typeface="+mj-lt"/>
              <a:buAutoNum type="arabicPeriod"/>
            </a:pPr>
            <a:endParaRPr lang="en-US" sz="2000" dirty="0"/>
          </a:p>
          <a:p>
            <a:r>
              <a:rPr lang="en-US" sz="2000" b="1" u="sng" dirty="0" smtClean="0"/>
              <a:t>NOTE-</a:t>
            </a:r>
            <a:endParaRPr lang="en-US" sz="2000" dirty="0"/>
          </a:p>
          <a:p>
            <a:r>
              <a:rPr lang="en-US" sz="2000" dirty="0"/>
              <a:t>All the attributes in a super key are definitely sufficient to identify each tuple uniquely in the given relation but all of them may not be necessary</a:t>
            </a:r>
            <a:r>
              <a:rPr lang="en-US" dirty="0"/>
              <a:t>.</a:t>
            </a:r>
          </a:p>
          <a:p>
            <a:endParaRPr lang="en-US" dirty="0"/>
          </a:p>
        </p:txBody>
      </p:sp>
      <p:sp>
        <p:nvSpPr>
          <p:cNvPr id="2" name="Rectangle 1"/>
          <p:cNvSpPr/>
          <p:nvPr/>
        </p:nvSpPr>
        <p:spPr>
          <a:xfrm>
            <a:off x="683568" y="5371001"/>
            <a:ext cx="6876256" cy="400110"/>
          </a:xfrm>
          <a:prstGeom prst="rect">
            <a:avLst/>
          </a:prstGeom>
        </p:spPr>
        <p:txBody>
          <a:bodyPr wrap="square">
            <a:spAutoFit/>
          </a:bodyPr>
          <a:lstStyle/>
          <a:p>
            <a:r>
              <a:rPr lang="en-US" sz="2000" dirty="0">
                <a:solidFill>
                  <a:srgbClr val="0000FF"/>
                </a:solidFill>
              </a:rPr>
              <a:t>A candidate key is a super key but vice versa is not true</a:t>
            </a:r>
          </a:p>
        </p:txBody>
      </p:sp>
    </p:spTree>
    <p:extLst>
      <p:ext uri="{BB962C8B-B14F-4D97-AF65-F5344CB8AC3E}">
        <p14:creationId xmlns:p14="http://schemas.microsoft.com/office/powerpoint/2010/main" val="226904323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3">
            <a:extLst>
              <a:ext uri="{FF2B5EF4-FFF2-40B4-BE49-F238E27FC236}">
                <a16:creationId xmlns="" xmlns:a16="http://schemas.microsoft.com/office/drawing/2014/main" id="{A2044DBA-A9D3-4F2C-855E-79B57B7AA31E}"/>
              </a:ext>
            </a:extLst>
          </p:cNvPr>
          <p:cNvSpPr txBox="1">
            <a:spLocks noChangeArrowheads="1"/>
          </p:cNvSpPr>
          <p:nvPr/>
        </p:nvSpPr>
        <p:spPr bwMode="auto">
          <a:xfrm>
            <a:off x="4211638" y="26035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sz="1800">
              <a:latin typeface="Verdana" panose="020B0604030504040204" pitchFamily="34" charset="0"/>
              <a:cs typeface="Arial" panose="020B0604020202020204" pitchFamily="34" charset="0"/>
            </a:endParaRPr>
          </a:p>
        </p:txBody>
      </p:sp>
      <p:grpSp>
        <p:nvGrpSpPr>
          <p:cNvPr id="5123" name="Group 9">
            <a:extLst>
              <a:ext uri="{FF2B5EF4-FFF2-40B4-BE49-F238E27FC236}">
                <a16:creationId xmlns="" xmlns:a16="http://schemas.microsoft.com/office/drawing/2014/main" id="{59DCAB17-C168-477D-9174-0A626FD1C5DC}"/>
              </a:ext>
            </a:extLst>
          </p:cNvPr>
          <p:cNvGrpSpPr>
            <a:grpSpLocks/>
          </p:cNvGrpSpPr>
          <p:nvPr/>
        </p:nvGrpSpPr>
        <p:grpSpPr bwMode="auto">
          <a:xfrm>
            <a:off x="-3175" y="836613"/>
            <a:ext cx="9112250" cy="6011862"/>
            <a:chOff x="-3400" y="836712"/>
            <a:chExt cx="9111904" cy="6011912"/>
          </a:xfrm>
        </p:grpSpPr>
        <p:sp>
          <p:nvSpPr>
            <p:cNvPr id="5128" name="Date Placeholder 3">
              <a:extLst>
                <a:ext uri="{FF2B5EF4-FFF2-40B4-BE49-F238E27FC236}">
                  <a16:creationId xmlns="" xmlns:a16="http://schemas.microsoft.com/office/drawing/2014/main" id="{09D2E0C9-28F4-4184-B02B-DCC69BD27962}"/>
                </a:ext>
              </a:extLst>
            </p:cNvPr>
            <p:cNvSpPr txBox="1">
              <a:spLocks noChangeArrowheads="1"/>
            </p:cNvSpPr>
            <p:nvPr/>
          </p:nvSpPr>
          <p:spPr bwMode="auto">
            <a:xfrm>
              <a:off x="523429" y="6462861"/>
              <a:ext cx="32226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IN" altLang="en-US" sz="1200" dirty="0">
                  <a:solidFill>
                    <a:srgbClr val="898989"/>
                  </a:solidFill>
                  <a:latin typeface="Times New Roman" panose="02020603050405020304" pitchFamily="18" charset="0"/>
                  <a:cs typeface="Times New Roman" panose="02020603050405020304" pitchFamily="18" charset="0"/>
                </a:rPr>
                <a:t>St. Francis Institute of Technology</a:t>
              </a:r>
            </a:p>
            <a:p>
              <a:pPr eaLnBrk="1" hangingPunct="1"/>
              <a:r>
                <a:rPr lang="en-IN" altLang="en-US" sz="1200" dirty="0">
                  <a:solidFill>
                    <a:srgbClr val="898989"/>
                  </a:solidFill>
                  <a:latin typeface="Times New Roman" panose="02020603050405020304" pitchFamily="18" charset="0"/>
                  <a:cs typeface="Times New Roman" panose="02020603050405020304" pitchFamily="18" charset="0"/>
                </a:rPr>
                <a:t>Department of Computer Engineering</a:t>
              </a:r>
            </a:p>
          </p:txBody>
        </p:sp>
        <p:sp>
          <p:nvSpPr>
            <p:cNvPr id="5129" name="Slide Number Placeholder 5">
              <a:extLst>
                <a:ext uri="{FF2B5EF4-FFF2-40B4-BE49-F238E27FC236}">
                  <a16:creationId xmlns="" xmlns:a16="http://schemas.microsoft.com/office/drawing/2014/main" id="{CB4508B4-6227-4E06-BF60-543FA84B68B5}"/>
                </a:ext>
              </a:extLst>
            </p:cNvPr>
            <p:cNvSpPr txBox="1">
              <a:spLocks noChangeArrowheads="1"/>
            </p:cNvSpPr>
            <p:nvPr/>
          </p:nvSpPr>
          <p:spPr bwMode="auto">
            <a:xfrm>
              <a:off x="8664575" y="6534299"/>
              <a:ext cx="37147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fld id="{0AA57194-F1F6-4689-8F54-3E74F91445DD}" type="slidenum">
                <a:rPr lang="en-IN" altLang="en-US" sz="1200">
                  <a:solidFill>
                    <a:srgbClr val="898989"/>
                  </a:solidFill>
                  <a:latin typeface="Times New Roman" panose="02020603050405020304" pitchFamily="18" charset="0"/>
                  <a:cs typeface="Times New Roman" panose="02020603050405020304" pitchFamily="18" charset="0"/>
                </a:rPr>
                <a:pPr algn="r" eaLnBrk="1" hangingPunct="1"/>
                <a:t>78</a:t>
              </a:fld>
              <a:endParaRPr lang="en-IN" altLang="en-US" sz="1200">
                <a:solidFill>
                  <a:srgbClr val="898989"/>
                </a:solidFill>
                <a:latin typeface="Times New Roman" panose="02020603050405020304" pitchFamily="18" charset="0"/>
                <a:cs typeface="Times New Roman" panose="02020603050405020304" pitchFamily="18" charset="0"/>
              </a:endParaRPr>
            </a:p>
          </p:txBody>
        </p:sp>
        <p:pic>
          <p:nvPicPr>
            <p:cNvPr id="5130" name="Picture 15">
              <a:extLst>
                <a:ext uri="{FF2B5EF4-FFF2-40B4-BE49-F238E27FC236}">
                  <a16:creationId xmlns="" xmlns:a16="http://schemas.microsoft.com/office/drawing/2014/main" id="{681A31B5-7703-4130-BECB-16872229C1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453336"/>
              <a:ext cx="371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a:extLst>
                <a:ext uri="{FF2B5EF4-FFF2-40B4-BE49-F238E27FC236}">
                  <a16:creationId xmlns="" xmlns:a16="http://schemas.microsoft.com/office/drawing/2014/main" id="{0A3A181D-F36B-491F-84E7-DFA7A69E0DDE}"/>
                </a:ext>
              </a:extLst>
            </p:cNvPr>
            <p:cNvCxnSpPr>
              <a:cxnSpLocks/>
            </p:cNvCxnSpPr>
            <p:nvPr/>
          </p:nvCxnSpPr>
          <p:spPr>
            <a:xfrm>
              <a:off x="-225" y="6381895"/>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133" name="Group 15">
              <a:extLst>
                <a:ext uri="{FF2B5EF4-FFF2-40B4-BE49-F238E27FC236}">
                  <a16:creationId xmlns="" xmlns:a16="http://schemas.microsoft.com/office/drawing/2014/main" id="{FE7D4B06-3176-4447-886A-E5F2DA99F793}"/>
                </a:ext>
              </a:extLst>
            </p:cNvPr>
            <p:cNvGrpSpPr>
              <a:grpSpLocks/>
            </p:cNvGrpSpPr>
            <p:nvPr/>
          </p:nvGrpSpPr>
          <p:grpSpPr bwMode="auto">
            <a:xfrm>
              <a:off x="-3400" y="836712"/>
              <a:ext cx="9111904" cy="84458"/>
              <a:chOff x="-3400" y="836712"/>
              <a:chExt cx="9111904" cy="84458"/>
            </a:xfrm>
          </p:grpSpPr>
          <p:cxnSp>
            <p:nvCxnSpPr>
              <p:cNvPr id="17" name="Straight Connector 16">
                <a:extLst>
                  <a:ext uri="{FF2B5EF4-FFF2-40B4-BE49-F238E27FC236}">
                    <a16:creationId xmlns="" xmlns:a16="http://schemas.microsoft.com/office/drawing/2014/main" id="{F1FCDAE2-8378-4B6E-8E6A-1AEFC53FF066}"/>
                  </a:ext>
                </a:extLst>
              </p:cNvPr>
              <p:cNvCxnSpPr>
                <a:cxnSpLocks/>
              </p:cNvCxnSpPr>
              <p:nvPr/>
            </p:nvCxnSpPr>
            <p:spPr>
              <a:xfrm>
                <a:off x="-225" y="836712"/>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 xmlns:a16="http://schemas.microsoft.com/office/drawing/2014/main" id="{544A434E-6AEF-4617-AD00-99E6387DB73E}"/>
                  </a:ext>
                </a:extLst>
              </p:cNvPr>
              <p:cNvSpPr/>
              <p:nvPr/>
            </p:nvSpPr>
            <p:spPr>
              <a:xfrm>
                <a:off x="-3400" y="836712"/>
                <a:ext cx="4575001" cy="8413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a:p>
            </p:txBody>
          </p:sp>
        </p:grpSp>
      </p:grpSp>
      <p:sp>
        <p:nvSpPr>
          <p:cNvPr id="5124" name="Date Placeholder 3">
            <a:extLst>
              <a:ext uri="{FF2B5EF4-FFF2-40B4-BE49-F238E27FC236}">
                <a16:creationId xmlns="" xmlns:a16="http://schemas.microsoft.com/office/drawing/2014/main" id="{76864762-95E0-4F4C-AC76-43A5EA0AA13D}"/>
              </a:ext>
            </a:extLst>
          </p:cNvPr>
          <p:cNvSpPr txBox="1">
            <a:spLocks noChangeArrowheads="1"/>
          </p:cNvSpPr>
          <p:nvPr/>
        </p:nvSpPr>
        <p:spPr bwMode="auto">
          <a:xfrm>
            <a:off x="4211638" y="6454775"/>
            <a:ext cx="1074737"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endParaRPr lang="en-IN" altLang="en-US" sz="1200" dirty="0">
              <a:solidFill>
                <a:srgbClr val="898989"/>
              </a:solidFill>
              <a:latin typeface="Times New Roman" panose="02020603050405020304" pitchFamily="18" charset="0"/>
              <a:cs typeface="Times New Roman" panose="02020603050405020304" pitchFamily="18" charset="0"/>
            </a:endParaRPr>
          </a:p>
        </p:txBody>
      </p:sp>
      <p:sp>
        <p:nvSpPr>
          <p:cNvPr id="5126" name="Rectangle 18">
            <a:extLst>
              <a:ext uri="{FF2B5EF4-FFF2-40B4-BE49-F238E27FC236}">
                <a16:creationId xmlns="" xmlns:a16="http://schemas.microsoft.com/office/drawing/2014/main" id="{FB488572-D181-476C-B85F-B5A8D188951A}"/>
              </a:ext>
            </a:extLst>
          </p:cNvPr>
          <p:cNvSpPr>
            <a:spLocks noChangeArrowheads="1"/>
          </p:cNvSpPr>
          <p:nvPr/>
        </p:nvSpPr>
        <p:spPr bwMode="auto">
          <a:xfrm>
            <a:off x="2495550" y="6350"/>
            <a:ext cx="65405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700">
                <a:solidFill>
                  <a:srgbClr val="898989"/>
                </a:solidFill>
                <a:latin typeface="Times New Roman" panose="02020603050405020304" pitchFamily="18" charset="0"/>
                <a:cs typeface="Times New Roman" panose="02020603050405020304" pitchFamily="18" charset="0"/>
              </a:rPr>
              <a:t>The material in this presentation belongs to St. Francis Institute of Technology and is solely for educational purposes. Distribution and modifications of the content is prohibited.</a:t>
            </a:r>
            <a:endParaRPr lang="en-IN" altLang="en-US" sz="700">
              <a:solidFill>
                <a:srgbClr val="898989"/>
              </a:solidFill>
              <a:latin typeface="Times New Roman" panose="02020603050405020304" pitchFamily="18" charset="0"/>
              <a:cs typeface="Times New Roman" panose="02020603050405020304" pitchFamily="18" charset="0"/>
            </a:endParaRPr>
          </a:p>
        </p:txBody>
      </p:sp>
      <p:sp>
        <p:nvSpPr>
          <p:cNvPr id="19" name="Rectangle 3">
            <a:extLst>
              <a:ext uri="{FF2B5EF4-FFF2-40B4-BE49-F238E27FC236}">
                <a16:creationId xmlns="" xmlns:a16="http://schemas.microsoft.com/office/drawing/2014/main" id="{AE322D19-C8EB-4909-8DBA-9C0D37B48757}"/>
              </a:ext>
            </a:extLst>
          </p:cNvPr>
          <p:cNvSpPr txBox="1">
            <a:spLocks noChangeArrowheads="1"/>
          </p:cNvSpPr>
          <p:nvPr/>
        </p:nvSpPr>
        <p:spPr bwMode="auto">
          <a:xfrm>
            <a:off x="678416" y="973022"/>
            <a:ext cx="7986713" cy="5199073"/>
          </a:xfrm>
          <a:prstGeom prst="rect">
            <a:avLst/>
          </a:prstGeom>
          <a:noFill/>
          <a:ln w="9525">
            <a:noFill/>
            <a:miter lim="800000"/>
            <a:headEnd/>
            <a:tailEnd/>
          </a:ln>
        </p:spPr>
        <p:txBody>
          <a:bodyPr/>
          <a:lstStyle/>
          <a:p>
            <a:r>
              <a:rPr lang="en-US" sz="2800" dirty="0">
                <a:solidFill>
                  <a:srgbClr val="FF0000"/>
                </a:solidFill>
                <a:latin typeface="Arial" panose="020B0604020202020204" pitchFamily="34" charset="0"/>
              </a:rPr>
              <a:t>2. Candidate </a:t>
            </a:r>
            <a:r>
              <a:rPr lang="en-US" sz="2800" dirty="0" smtClean="0">
                <a:solidFill>
                  <a:srgbClr val="FF0000"/>
                </a:solidFill>
                <a:latin typeface="Arial" panose="020B0604020202020204" pitchFamily="34" charset="0"/>
              </a:rPr>
              <a:t>key</a:t>
            </a:r>
          </a:p>
          <a:p>
            <a:pPr algn="just"/>
            <a:r>
              <a:rPr lang="en-US" dirty="0" smtClean="0">
                <a:latin typeface="Arial" panose="020B0604020202020204" pitchFamily="34" charset="0"/>
              </a:rPr>
              <a:t>A </a:t>
            </a:r>
            <a:r>
              <a:rPr lang="en-US" dirty="0">
                <a:latin typeface="Arial" panose="020B0604020202020204" pitchFamily="34" charset="0"/>
              </a:rPr>
              <a:t>candidate key is an attribute or set of an attribute which can uniquely identify a tuple.</a:t>
            </a:r>
          </a:p>
          <a:p>
            <a:pPr algn="just"/>
            <a:r>
              <a:rPr lang="en-US" dirty="0">
                <a:latin typeface="Arial" panose="020B0604020202020204" pitchFamily="34" charset="0"/>
              </a:rPr>
              <a:t>The remaining attributes except for primary key are considered as a candidate key. The candidate keys are as strong as the primary key.</a:t>
            </a:r>
          </a:p>
          <a:p>
            <a:pPr algn="just"/>
            <a:r>
              <a:rPr lang="en-US" dirty="0">
                <a:latin typeface="Arial" panose="020B0604020202020204" pitchFamily="34" charset="0"/>
              </a:rPr>
              <a:t>For example: In the EMPLOYEE table, id is best suited for the primary key. Rest of the attributes like SSN, </a:t>
            </a:r>
            <a:r>
              <a:rPr lang="en-US" dirty="0" err="1">
                <a:latin typeface="Arial" panose="020B0604020202020204" pitchFamily="34" charset="0"/>
              </a:rPr>
              <a:t>Passport_Number</a:t>
            </a:r>
            <a:r>
              <a:rPr lang="en-US" dirty="0">
                <a:latin typeface="Arial" panose="020B0604020202020204" pitchFamily="34" charset="0"/>
              </a:rPr>
              <a:t>, and </a:t>
            </a:r>
            <a:r>
              <a:rPr lang="en-US" dirty="0" err="1">
                <a:latin typeface="Arial" panose="020B0604020202020204" pitchFamily="34" charset="0"/>
              </a:rPr>
              <a:t>License_Number</a:t>
            </a:r>
            <a:r>
              <a:rPr lang="en-US" dirty="0">
                <a:latin typeface="Arial" panose="020B0604020202020204" pitchFamily="34" charset="0"/>
              </a:rPr>
              <a:t>, etc. are considered as a candidate key.</a:t>
            </a:r>
          </a:p>
          <a:p>
            <a:pPr algn="ctr"/>
            <a:endParaRPr lang="en-US" sz="2800" dirty="0">
              <a:solidFill>
                <a:srgbClr val="FF0000"/>
              </a:solidFill>
              <a:latin typeface="Arial" panose="020B0604020202020204" pitchFamily="34" charset="0"/>
            </a:endParaRPr>
          </a:p>
          <a:p>
            <a:pPr algn="ctr">
              <a:spcBef>
                <a:spcPct val="20000"/>
              </a:spcBef>
              <a:buClr>
                <a:srgbClr val="002060"/>
              </a:buClr>
              <a:buSzPct val="70000"/>
            </a:pPr>
            <a:endParaRPr lang="en-IN" sz="2400" b="1" dirty="0">
              <a:solidFill>
                <a:srgbClr val="FF0000"/>
              </a:solidFill>
            </a:endParaRPr>
          </a:p>
        </p:txBody>
      </p:sp>
      <p:sp>
        <p:nvSpPr>
          <p:cNvPr id="16" name="Date Placeholder 3">
            <a:extLst>
              <a:ext uri="{FF2B5EF4-FFF2-40B4-BE49-F238E27FC236}">
                <a16:creationId xmlns="" xmlns:a16="http://schemas.microsoft.com/office/drawing/2014/main" id="{0893B3C5-1CF1-4F28-9680-DDFF9980EC8B}"/>
              </a:ext>
            </a:extLst>
          </p:cNvPr>
          <p:cNvSpPr txBox="1">
            <a:spLocks noChangeArrowheads="1"/>
          </p:cNvSpPr>
          <p:nvPr/>
        </p:nvSpPr>
        <p:spPr bwMode="auto">
          <a:xfrm>
            <a:off x="5940152" y="6453190"/>
            <a:ext cx="2613848" cy="358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r>
              <a:rPr lang="en-IN" altLang="en-US" sz="1200" dirty="0">
                <a:solidFill>
                  <a:srgbClr val="898989"/>
                </a:solidFill>
                <a:latin typeface="Times New Roman" panose="02020603050405020304" pitchFamily="18" charset="0"/>
                <a:cs typeface="Times New Roman" panose="02020603050405020304" pitchFamily="18" charset="0"/>
              </a:rPr>
              <a:t>Database Management </a:t>
            </a:r>
            <a:r>
              <a:rPr lang="en-IN" altLang="en-US" sz="1200" dirty="0" smtClean="0">
                <a:solidFill>
                  <a:srgbClr val="898989"/>
                </a:solidFill>
                <a:latin typeface="Times New Roman" panose="02020603050405020304" pitchFamily="18" charset="0"/>
                <a:cs typeface="Times New Roman" panose="02020603050405020304" pitchFamily="18" charset="0"/>
              </a:rPr>
              <a:t>System</a:t>
            </a:r>
            <a:endParaRPr lang="en-IN" altLang="en-US" sz="1200" dirty="0">
              <a:solidFill>
                <a:srgbClr val="898989"/>
              </a:solidFill>
              <a:latin typeface="Times New Roman" panose="02020603050405020304" pitchFamily="18" charset="0"/>
              <a:cs typeface="Times New Roman" panose="02020603050405020304" pitchFamily="18" charset="0"/>
            </a:endParaRPr>
          </a:p>
        </p:txBody>
      </p:sp>
      <p:pic>
        <p:nvPicPr>
          <p:cNvPr id="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925" y="3251827"/>
            <a:ext cx="3429000" cy="2920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523674" y="4118983"/>
            <a:ext cx="4572000" cy="646331"/>
          </a:xfrm>
          <a:prstGeom prst="rect">
            <a:avLst/>
          </a:prstGeom>
        </p:spPr>
        <p:txBody>
          <a:bodyPr>
            <a:spAutoFit/>
          </a:bodyPr>
          <a:lstStyle/>
          <a:p>
            <a:r>
              <a:rPr lang="en-US" dirty="0">
                <a:solidFill>
                  <a:srgbClr val="0000FF"/>
                </a:solidFill>
              </a:rPr>
              <a:t>A table can have multiple candidate keys but only a single primary key.</a:t>
            </a:r>
          </a:p>
        </p:txBody>
      </p:sp>
    </p:spTree>
    <p:custDataLst>
      <p:tags r:id="rId1"/>
    </p:custDataLst>
    <p:extLst>
      <p:ext uri="{BB962C8B-B14F-4D97-AF65-F5344CB8AC3E}">
        <p14:creationId xmlns:p14="http://schemas.microsoft.com/office/powerpoint/2010/main" val="2518230263"/>
      </p:ext>
    </p:extLst>
  </p:cSld>
  <p:clrMapOvr>
    <a:masterClrMapping/>
  </p:clrMapOvr>
  <p:transition advTm="7505"/>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260648"/>
            <a:ext cx="7886700" cy="4351338"/>
          </a:xfrm>
        </p:spPr>
        <p:txBody>
          <a:bodyPr/>
          <a:lstStyle/>
          <a:p>
            <a:r>
              <a:rPr lang="en-US" dirty="0"/>
              <a:t>The candidate key can be simple (having only one attribute) or composite as well. </a:t>
            </a:r>
            <a:endParaRPr lang="en-US" dirty="0" smtClean="0"/>
          </a:p>
          <a:p>
            <a:pPr marL="0" indent="0">
              <a:buNone/>
            </a:pPr>
            <a:r>
              <a:rPr lang="en-US" dirty="0" smtClean="0">
                <a:solidFill>
                  <a:srgbClr val="0000FF"/>
                </a:solidFill>
              </a:rPr>
              <a:t>For </a:t>
            </a:r>
            <a:r>
              <a:rPr lang="en-US" dirty="0">
                <a:solidFill>
                  <a:srgbClr val="0000FF"/>
                </a:solidFill>
              </a:rPr>
              <a:t>Example, {STUD_NO, COURSE_NO} is a composite candidate key for relation STUDENT_COURSE.</a:t>
            </a:r>
          </a:p>
        </p:txBody>
      </p:sp>
      <p:sp>
        <p:nvSpPr>
          <p:cNvPr id="4" name="Rectangle 3"/>
          <p:cNvSpPr/>
          <p:nvPr/>
        </p:nvSpPr>
        <p:spPr>
          <a:xfrm>
            <a:off x="755576" y="3068960"/>
            <a:ext cx="7344816" cy="3785652"/>
          </a:xfrm>
          <a:prstGeom prst="rect">
            <a:avLst/>
          </a:prstGeom>
        </p:spPr>
        <p:txBody>
          <a:bodyPr wrap="square">
            <a:spAutoFit/>
          </a:bodyPr>
          <a:lstStyle/>
          <a:p>
            <a:pPr marL="342900" indent="-342900">
              <a:buFont typeface="Arial" pitchFamily="34" charset="0"/>
              <a:buChar char="•"/>
            </a:pPr>
            <a:r>
              <a:rPr lang="en-US" sz="2400" dirty="0"/>
              <a:t>Properties of Candidate key:</a:t>
            </a:r>
          </a:p>
          <a:p>
            <a:endParaRPr lang="en-US" sz="2400" dirty="0"/>
          </a:p>
          <a:p>
            <a:pPr marL="457200" indent="-457200">
              <a:buFont typeface="+mj-lt"/>
              <a:buAutoNum type="arabicPeriod"/>
            </a:pPr>
            <a:r>
              <a:rPr lang="en-US" sz="2400" dirty="0"/>
              <a:t>A </a:t>
            </a:r>
            <a:r>
              <a:rPr lang="en-US" sz="2400" dirty="0" err="1"/>
              <a:t>candiate</a:t>
            </a:r>
            <a:r>
              <a:rPr lang="en-US" sz="2400" dirty="0"/>
              <a:t> key can never be NULL or empty. And its value should be unique.</a:t>
            </a:r>
          </a:p>
          <a:p>
            <a:pPr marL="457200" indent="-457200">
              <a:buFont typeface="+mj-lt"/>
              <a:buAutoNum type="arabicPeriod"/>
            </a:pPr>
            <a:r>
              <a:rPr lang="en-US" sz="2400" dirty="0"/>
              <a:t>There can be more than one candidate keys for a table.</a:t>
            </a:r>
          </a:p>
          <a:p>
            <a:pPr marL="457200" indent="-457200">
              <a:buFont typeface="+mj-lt"/>
              <a:buAutoNum type="arabicPeriod"/>
            </a:pPr>
            <a:r>
              <a:rPr lang="en-US" sz="2400" dirty="0"/>
              <a:t>A candidate key can be a combination of more than one columns(attributes).</a:t>
            </a:r>
          </a:p>
          <a:p>
            <a:r>
              <a:rPr lang="en-US" sz="2400" dirty="0"/>
              <a:t/>
            </a:r>
            <a:br>
              <a:rPr lang="en-US" sz="2400" dirty="0"/>
            </a:br>
            <a:endParaRPr lang="en-US" sz="2400" dirty="0"/>
          </a:p>
        </p:txBody>
      </p:sp>
    </p:spTree>
    <p:extLst>
      <p:ext uri="{BB962C8B-B14F-4D97-AF65-F5344CB8AC3E}">
        <p14:creationId xmlns:p14="http://schemas.microsoft.com/office/powerpoint/2010/main" val="10297629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 xmlns:a16="http://schemas.microsoft.com/office/drawing/2014/main" id="{B7482B42-5FBC-4958-B24F-E519C97A4D2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1314" y="1268760"/>
            <a:ext cx="6861372" cy="4908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1088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391585397"/>
              </p:ext>
            </p:extLst>
          </p:nvPr>
        </p:nvGraphicFramePr>
        <p:xfrm>
          <a:off x="628650" y="1825623"/>
          <a:ext cx="7687767" cy="3403576"/>
        </p:xfrm>
        <a:graphic>
          <a:graphicData uri="http://schemas.openxmlformats.org/drawingml/2006/table">
            <a:tbl>
              <a:tblPr firstRow="1" bandRow="1">
                <a:tableStyleId>{5C22544A-7EE6-4342-B048-85BDC9FD1C3A}</a:tableStyleId>
              </a:tblPr>
              <a:tblGrid>
                <a:gridCol w="2562589"/>
                <a:gridCol w="2562589"/>
                <a:gridCol w="2562589"/>
              </a:tblGrid>
              <a:tr h="850894">
                <a:tc>
                  <a:txBody>
                    <a:bodyPr/>
                    <a:lstStyle/>
                    <a:p>
                      <a:r>
                        <a:rPr lang="en-US" dirty="0" smtClean="0"/>
                        <a:t>SID</a:t>
                      </a:r>
                      <a:endParaRPr lang="en-US" dirty="0"/>
                    </a:p>
                  </a:txBody>
                  <a:tcPr/>
                </a:tc>
                <a:tc>
                  <a:txBody>
                    <a:bodyPr/>
                    <a:lstStyle/>
                    <a:p>
                      <a:r>
                        <a:rPr lang="en-US" dirty="0" smtClean="0"/>
                        <a:t>SNAME</a:t>
                      </a:r>
                      <a:endParaRPr lang="en-US" dirty="0"/>
                    </a:p>
                  </a:txBody>
                  <a:tcPr/>
                </a:tc>
                <a:tc>
                  <a:txBody>
                    <a:bodyPr/>
                    <a:lstStyle/>
                    <a:p>
                      <a:r>
                        <a:rPr lang="en-US" dirty="0" smtClean="0"/>
                        <a:t>MAILID</a:t>
                      </a:r>
                      <a:endParaRPr lang="en-US" dirty="0"/>
                    </a:p>
                  </a:txBody>
                  <a:tcPr/>
                </a:tc>
              </a:tr>
              <a:tr h="850894">
                <a:tc>
                  <a:txBody>
                    <a:bodyPr/>
                    <a:lstStyle/>
                    <a:p>
                      <a:r>
                        <a:rPr lang="en-US" dirty="0" smtClean="0"/>
                        <a:t>1</a:t>
                      </a:r>
                      <a:endParaRPr lang="en-US" dirty="0"/>
                    </a:p>
                  </a:txBody>
                  <a:tcPr/>
                </a:tc>
                <a:tc>
                  <a:txBody>
                    <a:bodyPr/>
                    <a:lstStyle/>
                    <a:p>
                      <a:r>
                        <a:rPr lang="en-US" dirty="0" err="1" smtClean="0"/>
                        <a:t>hyyu</a:t>
                      </a:r>
                      <a:endParaRPr lang="en-US" dirty="0"/>
                    </a:p>
                  </a:txBody>
                  <a:tcPr/>
                </a:tc>
                <a:tc>
                  <a:txBody>
                    <a:bodyPr/>
                    <a:lstStyle/>
                    <a:p>
                      <a:r>
                        <a:rPr lang="en-US" dirty="0" err="1" smtClean="0"/>
                        <a:t>ui</a:t>
                      </a:r>
                      <a:endParaRPr lang="en-US" dirty="0"/>
                    </a:p>
                  </a:txBody>
                  <a:tcPr/>
                </a:tc>
              </a:tr>
              <a:tr h="850894">
                <a:tc>
                  <a:txBody>
                    <a:bodyPr/>
                    <a:lstStyle/>
                    <a:p>
                      <a:r>
                        <a:rPr lang="en-US" dirty="0" smtClean="0"/>
                        <a:t>2</a:t>
                      </a:r>
                      <a:endParaRPr lang="en-US" dirty="0"/>
                    </a:p>
                  </a:txBody>
                  <a:tcPr/>
                </a:tc>
                <a:tc>
                  <a:txBody>
                    <a:bodyPr/>
                    <a:lstStyle/>
                    <a:p>
                      <a:r>
                        <a:rPr lang="en-US" dirty="0" err="1" smtClean="0"/>
                        <a:t>uiui</a:t>
                      </a:r>
                      <a:endParaRPr lang="en-US" dirty="0"/>
                    </a:p>
                  </a:txBody>
                  <a:tcPr/>
                </a:tc>
                <a:tc>
                  <a:txBody>
                    <a:bodyPr/>
                    <a:lstStyle/>
                    <a:p>
                      <a:r>
                        <a:rPr lang="en-US" dirty="0" err="1" smtClean="0"/>
                        <a:t>iiiu</a:t>
                      </a:r>
                      <a:endParaRPr lang="en-US" dirty="0"/>
                    </a:p>
                  </a:txBody>
                  <a:tcPr/>
                </a:tc>
              </a:tr>
              <a:tr h="850894">
                <a:tc>
                  <a:txBody>
                    <a:bodyPr/>
                    <a:lstStyle/>
                    <a:p>
                      <a:r>
                        <a:rPr lang="en-US" dirty="0" smtClean="0"/>
                        <a:t>3</a:t>
                      </a:r>
                      <a:endParaRPr lang="en-US" dirty="0"/>
                    </a:p>
                  </a:txBody>
                  <a:tcPr/>
                </a:tc>
                <a:tc>
                  <a:txBody>
                    <a:bodyPr/>
                    <a:lstStyle/>
                    <a:p>
                      <a:r>
                        <a:rPr lang="en-US" dirty="0" err="1" smtClean="0"/>
                        <a:t>juyiyi</a:t>
                      </a:r>
                      <a:endParaRPr lang="en-US" dirty="0"/>
                    </a:p>
                  </a:txBody>
                  <a:tcPr/>
                </a:tc>
                <a:tc>
                  <a:txBody>
                    <a:bodyPr/>
                    <a:lstStyle/>
                    <a:p>
                      <a:r>
                        <a:rPr lang="en-US" dirty="0" err="1" smtClean="0"/>
                        <a:t>nhhyj</a:t>
                      </a:r>
                      <a:endParaRPr lang="en-US" dirty="0"/>
                    </a:p>
                  </a:txBody>
                  <a:tcPr/>
                </a:tc>
              </a:tr>
            </a:tbl>
          </a:graphicData>
        </a:graphic>
      </p:graphicFrame>
    </p:spTree>
    <p:extLst>
      <p:ext uri="{BB962C8B-B14F-4D97-AF65-F5344CB8AC3E}">
        <p14:creationId xmlns:p14="http://schemas.microsoft.com/office/powerpoint/2010/main" val="151325854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3">
            <a:extLst>
              <a:ext uri="{FF2B5EF4-FFF2-40B4-BE49-F238E27FC236}">
                <a16:creationId xmlns="" xmlns:a16="http://schemas.microsoft.com/office/drawing/2014/main" id="{A2044DBA-A9D3-4F2C-855E-79B57B7AA31E}"/>
              </a:ext>
            </a:extLst>
          </p:cNvPr>
          <p:cNvSpPr txBox="1">
            <a:spLocks noChangeArrowheads="1"/>
          </p:cNvSpPr>
          <p:nvPr/>
        </p:nvSpPr>
        <p:spPr bwMode="auto">
          <a:xfrm>
            <a:off x="4211638" y="26035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sz="1800">
              <a:latin typeface="Verdana" panose="020B0604030504040204" pitchFamily="34" charset="0"/>
              <a:cs typeface="Arial" panose="020B0604020202020204" pitchFamily="34" charset="0"/>
            </a:endParaRPr>
          </a:p>
        </p:txBody>
      </p:sp>
      <p:grpSp>
        <p:nvGrpSpPr>
          <p:cNvPr id="5123" name="Group 9">
            <a:extLst>
              <a:ext uri="{FF2B5EF4-FFF2-40B4-BE49-F238E27FC236}">
                <a16:creationId xmlns="" xmlns:a16="http://schemas.microsoft.com/office/drawing/2014/main" id="{59DCAB17-C168-477D-9174-0A626FD1C5DC}"/>
              </a:ext>
            </a:extLst>
          </p:cNvPr>
          <p:cNvGrpSpPr>
            <a:grpSpLocks/>
          </p:cNvGrpSpPr>
          <p:nvPr/>
        </p:nvGrpSpPr>
        <p:grpSpPr bwMode="auto">
          <a:xfrm>
            <a:off x="-3175" y="836613"/>
            <a:ext cx="9112250" cy="6011862"/>
            <a:chOff x="-3400" y="836712"/>
            <a:chExt cx="9111904" cy="6011912"/>
          </a:xfrm>
        </p:grpSpPr>
        <p:sp>
          <p:nvSpPr>
            <p:cNvPr id="5128" name="Date Placeholder 3">
              <a:extLst>
                <a:ext uri="{FF2B5EF4-FFF2-40B4-BE49-F238E27FC236}">
                  <a16:creationId xmlns="" xmlns:a16="http://schemas.microsoft.com/office/drawing/2014/main" id="{09D2E0C9-28F4-4184-B02B-DCC69BD27962}"/>
                </a:ext>
              </a:extLst>
            </p:cNvPr>
            <p:cNvSpPr txBox="1">
              <a:spLocks noChangeArrowheads="1"/>
            </p:cNvSpPr>
            <p:nvPr/>
          </p:nvSpPr>
          <p:spPr bwMode="auto">
            <a:xfrm>
              <a:off x="523429" y="6462861"/>
              <a:ext cx="32226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IN" altLang="en-US" sz="1200" dirty="0">
                  <a:solidFill>
                    <a:srgbClr val="898989"/>
                  </a:solidFill>
                  <a:latin typeface="Times New Roman" panose="02020603050405020304" pitchFamily="18" charset="0"/>
                  <a:cs typeface="Times New Roman" panose="02020603050405020304" pitchFamily="18" charset="0"/>
                </a:rPr>
                <a:t>St. Francis Institute of Technology</a:t>
              </a:r>
            </a:p>
            <a:p>
              <a:pPr eaLnBrk="1" hangingPunct="1"/>
              <a:r>
                <a:rPr lang="en-IN" altLang="en-US" sz="1200" dirty="0">
                  <a:solidFill>
                    <a:srgbClr val="898989"/>
                  </a:solidFill>
                  <a:latin typeface="Times New Roman" panose="02020603050405020304" pitchFamily="18" charset="0"/>
                  <a:cs typeface="Times New Roman" panose="02020603050405020304" pitchFamily="18" charset="0"/>
                </a:rPr>
                <a:t>Department of Computer Engineering</a:t>
              </a:r>
            </a:p>
          </p:txBody>
        </p:sp>
        <p:sp>
          <p:nvSpPr>
            <p:cNvPr id="5129" name="Slide Number Placeholder 5">
              <a:extLst>
                <a:ext uri="{FF2B5EF4-FFF2-40B4-BE49-F238E27FC236}">
                  <a16:creationId xmlns="" xmlns:a16="http://schemas.microsoft.com/office/drawing/2014/main" id="{CB4508B4-6227-4E06-BF60-543FA84B68B5}"/>
                </a:ext>
              </a:extLst>
            </p:cNvPr>
            <p:cNvSpPr txBox="1">
              <a:spLocks noChangeArrowheads="1"/>
            </p:cNvSpPr>
            <p:nvPr/>
          </p:nvSpPr>
          <p:spPr bwMode="auto">
            <a:xfrm>
              <a:off x="8664575" y="6534299"/>
              <a:ext cx="37147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fld id="{0AA57194-F1F6-4689-8F54-3E74F91445DD}" type="slidenum">
                <a:rPr lang="en-IN" altLang="en-US" sz="1200">
                  <a:solidFill>
                    <a:srgbClr val="898989"/>
                  </a:solidFill>
                  <a:latin typeface="Times New Roman" panose="02020603050405020304" pitchFamily="18" charset="0"/>
                  <a:cs typeface="Times New Roman" panose="02020603050405020304" pitchFamily="18" charset="0"/>
                </a:rPr>
                <a:pPr algn="r" eaLnBrk="1" hangingPunct="1"/>
                <a:t>81</a:t>
              </a:fld>
              <a:endParaRPr lang="en-IN" altLang="en-US" sz="1200">
                <a:solidFill>
                  <a:srgbClr val="898989"/>
                </a:solidFill>
                <a:latin typeface="Times New Roman" panose="02020603050405020304" pitchFamily="18" charset="0"/>
                <a:cs typeface="Times New Roman" panose="02020603050405020304" pitchFamily="18" charset="0"/>
              </a:endParaRPr>
            </a:p>
          </p:txBody>
        </p:sp>
        <p:pic>
          <p:nvPicPr>
            <p:cNvPr id="5130" name="Picture 15">
              <a:extLst>
                <a:ext uri="{FF2B5EF4-FFF2-40B4-BE49-F238E27FC236}">
                  <a16:creationId xmlns="" xmlns:a16="http://schemas.microsoft.com/office/drawing/2014/main" id="{681A31B5-7703-4130-BECB-16872229C1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453336"/>
              <a:ext cx="371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a:extLst>
                <a:ext uri="{FF2B5EF4-FFF2-40B4-BE49-F238E27FC236}">
                  <a16:creationId xmlns="" xmlns:a16="http://schemas.microsoft.com/office/drawing/2014/main" id="{0A3A181D-F36B-491F-84E7-DFA7A69E0DDE}"/>
                </a:ext>
              </a:extLst>
            </p:cNvPr>
            <p:cNvCxnSpPr>
              <a:cxnSpLocks/>
            </p:cNvCxnSpPr>
            <p:nvPr/>
          </p:nvCxnSpPr>
          <p:spPr>
            <a:xfrm>
              <a:off x="-225" y="6381895"/>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133" name="Group 15">
              <a:extLst>
                <a:ext uri="{FF2B5EF4-FFF2-40B4-BE49-F238E27FC236}">
                  <a16:creationId xmlns="" xmlns:a16="http://schemas.microsoft.com/office/drawing/2014/main" id="{FE7D4B06-3176-4447-886A-E5F2DA99F793}"/>
                </a:ext>
              </a:extLst>
            </p:cNvPr>
            <p:cNvGrpSpPr>
              <a:grpSpLocks/>
            </p:cNvGrpSpPr>
            <p:nvPr/>
          </p:nvGrpSpPr>
          <p:grpSpPr bwMode="auto">
            <a:xfrm>
              <a:off x="-3400" y="836712"/>
              <a:ext cx="9111904" cy="84458"/>
              <a:chOff x="-3400" y="836712"/>
              <a:chExt cx="9111904" cy="84458"/>
            </a:xfrm>
          </p:grpSpPr>
          <p:cxnSp>
            <p:nvCxnSpPr>
              <p:cNvPr id="17" name="Straight Connector 16">
                <a:extLst>
                  <a:ext uri="{FF2B5EF4-FFF2-40B4-BE49-F238E27FC236}">
                    <a16:creationId xmlns="" xmlns:a16="http://schemas.microsoft.com/office/drawing/2014/main" id="{F1FCDAE2-8378-4B6E-8E6A-1AEFC53FF066}"/>
                  </a:ext>
                </a:extLst>
              </p:cNvPr>
              <p:cNvCxnSpPr>
                <a:cxnSpLocks/>
              </p:cNvCxnSpPr>
              <p:nvPr/>
            </p:nvCxnSpPr>
            <p:spPr>
              <a:xfrm>
                <a:off x="-225" y="836712"/>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 xmlns:a16="http://schemas.microsoft.com/office/drawing/2014/main" id="{544A434E-6AEF-4617-AD00-99E6387DB73E}"/>
                  </a:ext>
                </a:extLst>
              </p:cNvPr>
              <p:cNvSpPr/>
              <p:nvPr/>
            </p:nvSpPr>
            <p:spPr>
              <a:xfrm>
                <a:off x="-3400" y="836712"/>
                <a:ext cx="4575001" cy="8413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a:p>
            </p:txBody>
          </p:sp>
        </p:grpSp>
      </p:grpSp>
      <p:sp>
        <p:nvSpPr>
          <p:cNvPr id="5124" name="Date Placeholder 3">
            <a:extLst>
              <a:ext uri="{FF2B5EF4-FFF2-40B4-BE49-F238E27FC236}">
                <a16:creationId xmlns="" xmlns:a16="http://schemas.microsoft.com/office/drawing/2014/main" id="{76864762-95E0-4F4C-AC76-43A5EA0AA13D}"/>
              </a:ext>
            </a:extLst>
          </p:cNvPr>
          <p:cNvSpPr txBox="1">
            <a:spLocks noChangeArrowheads="1"/>
          </p:cNvSpPr>
          <p:nvPr/>
        </p:nvSpPr>
        <p:spPr bwMode="auto">
          <a:xfrm>
            <a:off x="4211638" y="6454775"/>
            <a:ext cx="1074737"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endParaRPr lang="en-IN" altLang="en-US" sz="1200" dirty="0">
              <a:solidFill>
                <a:srgbClr val="898989"/>
              </a:solidFill>
              <a:latin typeface="Times New Roman" panose="02020603050405020304" pitchFamily="18" charset="0"/>
              <a:cs typeface="Times New Roman" panose="02020603050405020304" pitchFamily="18" charset="0"/>
            </a:endParaRPr>
          </a:p>
        </p:txBody>
      </p:sp>
      <p:sp>
        <p:nvSpPr>
          <p:cNvPr id="5126" name="Rectangle 18">
            <a:extLst>
              <a:ext uri="{FF2B5EF4-FFF2-40B4-BE49-F238E27FC236}">
                <a16:creationId xmlns="" xmlns:a16="http://schemas.microsoft.com/office/drawing/2014/main" id="{FB488572-D181-476C-B85F-B5A8D188951A}"/>
              </a:ext>
            </a:extLst>
          </p:cNvPr>
          <p:cNvSpPr>
            <a:spLocks noChangeArrowheads="1"/>
          </p:cNvSpPr>
          <p:nvPr/>
        </p:nvSpPr>
        <p:spPr bwMode="auto">
          <a:xfrm>
            <a:off x="2495550" y="6350"/>
            <a:ext cx="65405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700">
                <a:solidFill>
                  <a:srgbClr val="898989"/>
                </a:solidFill>
                <a:latin typeface="Times New Roman" panose="02020603050405020304" pitchFamily="18" charset="0"/>
                <a:cs typeface="Times New Roman" panose="02020603050405020304" pitchFamily="18" charset="0"/>
              </a:rPr>
              <a:t>The material in this presentation belongs to St. Francis Institute of Technology and is solely for educational purposes. Distribution and modifications of the content is prohibited.</a:t>
            </a:r>
            <a:endParaRPr lang="en-IN" altLang="en-US" sz="700">
              <a:solidFill>
                <a:srgbClr val="898989"/>
              </a:solidFill>
              <a:latin typeface="Times New Roman" panose="02020603050405020304" pitchFamily="18" charset="0"/>
              <a:cs typeface="Times New Roman" panose="02020603050405020304" pitchFamily="18" charset="0"/>
            </a:endParaRPr>
          </a:p>
        </p:txBody>
      </p:sp>
      <p:sp>
        <p:nvSpPr>
          <p:cNvPr id="19" name="Rectangle 3">
            <a:extLst>
              <a:ext uri="{FF2B5EF4-FFF2-40B4-BE49-F238E27FC236}">
                <a16:creationId xmlns="" xmlns:a16="http://schemas.microsoft.com/office/drawing/2014/main" id="{AE322D19-C8EB-4909-8DBA-9C0D37B48757}"/>
              </a:ext>
            </a:extLst>
          </p:cNvPr>
          <p:cNvSpPr txBox="1">
            <a:spLocks noChangeArrowheads="1"/>
          </p:cNvSpPr>
          <p:nvPr/>
        </p:nvSpPr>
        <p:spPr bwMode="auto">
          <a:xfrm>
            <a:off x="285887" y="931242"/>
            <a:ext cx="7986713" cy="5199073"/>
          </a:xfrm>
          <a:prstGeom prst="rect">
            <a:avLst/>
          </a:prstGeom>
          <a:noFill/>
          <a:ln w="9525">
            <a:noFill/>
            <a:miter lim="800000"/>
            <a:headEnd/>
            <a:tailEnd/>
          </a:ln>
        </p:spPr>
        <p:txBody>
          <a:bodyPr/>
          <a:lstStyle/>
          <a:p>
            <a:pPr algn="ctr">
              <a:spcBef>
                <a:spcPct val="20000"/>
              </a:spcBef>
              <a:buClr>
                <a:srgbClr val="002060"/>
              </a:buClr>
              <a:buSzPct val="70000"/>
            </a:pPr>
            <a:endParaRPr lang="en-IN" sz="2400" b="1" dirty="0">
              <a:solidFill>
                <a:srgbClr val="FF0000"/>
              </a:solidFill>
            </a:endParaRPr>
          </a:p>
        </p:txBody>
      </p:sp>
      <p:sp>
        <p:nvSpPr>
          <p:cNvPr id="16" name="Date Placeholder 3">
            <a:extLst>
              <a:ext uri="{FF2B5EF4-FFF2-40B4-BE49-F238E27FC236}">
                <a16:creationId xmlns="" xmlns:a16="http://schemas.microsoft.com/office/drawing/2014/main" id="{0893B3C5-1CF1-4F28-9680-DDFF9980EC8B}"/>
              </a:ext>
            </a:extLst>
          </p:cNvPr>
          <p:cNvSpPr txBox="1">
            <a:spLocks noChangeArrowheads="1"/>
          </p:cNvSpPr>
          <p:nvPr/>
        </p:nvSpPr>
        <p:spPr bwMode="auto">
          <a:xfrm>
            <a:off x="5940152" y="6453190"/>
            <a:ext cx="2613848" cy="358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r>
              <a:rPr lang="en-IN" altLang="en-US" sz="1200" dirty="0">
                <a:solidFill>
                  <a:srgbClr val="898989"/>
                </a:solidFill>
                <a:latin typeface="Times New Roman" panose="02020603050405020304" pitchFamily="18" charset="0"/>
                <a:cs typeface="Times New Roman" panose="02020603050405020304" pitchFamily="18" charset="0"/>
              </a:rPr>
              <a:t>Database Management </a:t>
            </a:r>
            <a:r>
              <a:rPr lang="en-IN" altLang="en-US" sz="1200" dirty="0" smtClean="0">
                <a:solidFill>
                  <a:srgbClr val="898989"/>
                </a:solidFill>
                <a:latin typeface="Times New Roman" panose="02020603050405020304" pitchFamily="18" charset="0"/>
                <a:cs typeface="Times New Roman" panose="02020603050405020304" pitchFamily="18" charset="0"/>
              </a:rPr>
              <a:t>System</a:t>
            </a:r>
            <a:endParaRPr lang="en-IN" altLang="en-US" sz="1200" dirty="0">
              <a:solidFill>
                <a:srgbClr val="898989"/>
              </a:solidFill>
              <a:latin typeface="Times New Roman" panose="02020603050405020304" pitchFamily="18" charset="0"/>
              <a:cs typeface="Times New Roman" panose="02020603050405020304" pitchFamily="18" charset="0"/>
            </a:endParaRPr>
          </a:p>
        </p:txBody>
      </p:sp>
      <p:pic>
        <p:nvPicPr>
          <p:cNvPr id="1026" name="Picture 2" descr="Candidate Key in DBM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836613"/>
            <a:ext cx="6448425" cy="263842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8364" y="4137444"/>
            <a:ext cx="2857500" cy="197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341237877"/>
      </p:ext>
    </p:extLst>
  </p:cSld>
  <p:clrMapOvr>
    <a:masterClrMapping/>
  </p:clrMapOvr>
  <p:transition advTm="7505"/>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3">
            <a:extLst>
              <a:ext uri="{FF2B5EF4-FFF2-40B4-BE49-F238E27FC236}">
                <a16:creationId xmlns="" xmlns:a16="http://schemas.microsoft.com/office/drawing/2014/main" id="{A2044DBA-A9D3-4F2C-855E-79B57B7AA31E}"/>
              </a:ext>
            </a:extLst>
          </p:cNvPr>
          <p:cNvSpPr txBox="1">
            <a:spLocks noChangeArrowheads="1"/>
          </p:cNvSpPr>
          <p:nvPr/>
        </p:nvSpPr>
        <p:spPr bwMode="auto">
          <a:xfrm>
            <a:off x="4211638" y="26035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sz="1800">
              <a:latin typeface="Verdana" panose="020B0604030504040204" pitchFamily="34" charset="0"/>
              <a:cs typeface="Arial" panose="020B0604020202020204" pitchFamily="34" charset="0"/>
            </a:endParaRPr>
          </a:p>
        </p:txBody>
      </p:sp>
      <p:grpSp>
        <p:nvGrpSpPr>
          <p:cNvPr id="5123" name="Group 9">
            <a:extLst>
              <a:ext uri="{FF2B5EF4-FFF2-40B4-BE49-F238E27FC236}">
                <a16:creationId xmlns="" xmlns:a16="http://schemas.microsoft.com/office/drawing/2014/main" id="{59DCAB17-C168-477D-9174-0A626FD1C5DC}"/>
              </a:ext>
            </a:extLst>
          </p:cNvPr>
          <p:cNvGrpSpPr>
            <a:grpSpLocks/>
          </p:cNvGrpSpPr>
          <p:nvPr/>
        </p:nvGrpSpPr>
        <p:grpSpPr bwMode="auto">
          <a:xfrm>
            <a:off x="-3175" y="836613"/>
            <a:ext cx="9112250" cy="6011862"/>
            <a:chOff x="-3400" y="836712"/>
            <a:chExt cx="9111904" cy="6011912"/>
          </a:xfrm>
        </p:grpSpPr>
        <p:sp>
          <p:nvSpPr>
            <p:cNvPr id="5128" name="Date Placeholder 3">
              <a:extLst>
                <a:ext uri="{FF2B5EF4-FFF2-40B4-BE49-F238E27FC236}">
                  <a16:creationId xmlns="" xmlns:a16="http://schemas.microsoft.com/office/drawing/2014/main" id="{09D2E0C9-28F4-4184-B02B-DCC69BD27962}"/>
                </a:ext>
              </a:extLst>
            </p:cNvPr>
            <p:cNvSpPr txBox="1">
              <a:spLocks noChangeArrowheads="1"/>
            </p:cNvSpPr>
            <p:nvPr/>
          </p:nvSpPr>
          <p:spPr bwMode="auto">
            <a:xfrm>
              <a:off x="523429" y="6462861"/>
              <a:ext cx="32226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IN" altLang="en-US" sz="1200" dirty="0">
                  <a:solidFill>
                    <a:srgbClr val="898989"/>
                  </a:solidFill>
                  <a:latin typeface="Times New Roman" panose="02020603050405020304" pitchFamily="18" charset="0"/>
                  <a:cs typeface="Times New Roman" panose="02020603050405020304" pitchFamily="18" charset="0"/>
                </a:rPr>
                <a:t>St. Francis Institute of Technology</a:t>
              </a:r>
            </a:p>
            <a:p>
              <a:pPr eaLnBrk="1" hangingPunct="1"/>
              <a:r>
                <a:rPr lang="en-IN" altLang="en-US" sz="1200" dirty="0">
                  <a:solidFill>
                    <a:srgbClr val="898989"/>
                  </a:solidFill>
                  <a:latin typeface="Times New Roman" panose="02020603050405020304" pitchFamily="18" charset="0"/>
                  <a:cs typeface="Times New Roman" panose="02020603050405020304" pitchFamily="18" charset="0"/>
                </a:rPr>
                <a:t>Department of Computer Engineering</a:t>
              </a:r>
            </a:p>
          </p:txBody>
        </p:sp>
        <p:sp>
          <p:nvSpPr>
            <p:cNvPr id="5129" name="Slide Number Placeholder 5">
              <a:extLst>
                <a:ext uri="{FF2B5EF4-FFF2-40B4-BE49-F238E27FC236}">
                  <a16:creationId xmlns="" xmlns:a16="http://schemas.microsoft.com/office/drawing/2014/main" id="{CB4508B4-6227-4E06-BF60-543FA84B68B5}"/>
                </a:ext>
              </a:extLst>
            </p:cNvPr>
            <p:cNvSpPr txBox="1">
              <a:spLocks noChangeArrowheads="1"/>
            </p:cNvSpPr>
            <p:nvPr/>
          </p:nvSpPr>
          <p:spPr bwMode="auto">
            <a:xfrm>
              <a:off x="8664575" y="6534299"/>
              <a:ext cx="37147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fld id="{0AA57194-F1F6-4689-8F54-3E74F91445DD}" type="slidenum">
                <a:rPr lang="en-IN" altLang="en-US" sz="1200">
                  <a:solidFill>
                    <a:srgbClr val="898989"/>
                  </a:solidFill>
                  <a:latin typeface="Times New Roman" panose="02020603050405020304" pitchFamily="18" charset="0"/>
                  <a:cs typeface="Times New Roman" panose="02020603050405020304" pitchFamily="18" charset="0"/>
                </a:rPr>
                <a:pPr algn="r" eaLnBrk="1" hangingPunct="1"/>
                <a:t>82</a:t>
              </a:fld>
              <a:endParaRPr lang="en-IN" altLang="en-US" sz="1200">
                <a:solidFill>
                  <a:srgbClr val="898989"/>
                </a:solidFill>
                <a:latin typeface="Times New Roman" panose="02020603050405020304" pitchFamily="18" charset="0"/>
                <a:cs typeface="Times New Roman" panose="02020603050405020304" pitchFamily="18" charset="0"/>
              </a:endParaRPr>
            </a:p>
          </p:txBody>
        </p:sp>
        <p:pic>
          <p:nvPicPr>
            <p:cNvPr id="5130" name="Picture 15">
              <a:extLst>
                <a:ext uri="{FF2B5EF4-FFF2-40B4-BE49-F238E27FC236}">
                  <a16:creationId xmlns="" xmlns:a16="http://schemas.microsoft.com/office/drawing/2014/main" id="{681A31B5-7703-4130-BECB-16872229C1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453336"/>
              <a:ext cx="371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a:extLst>
                <a:ext uri="{FF2B5EF4-FFF2-40B4-BE49-F238E27FC236}">
                  <a16:creationId xmlns="" xmlns:a16="http://schemas.microsoft.com/office/drawing/2014/main" id="{0A3A181D-F36B-491F-84E7-DFA7A69E0DDE}"/>
                </a:ext>
              </a:extLst>
            </p:cNvPr>
            <p:cNvCxnSpPr>
              <a:cxnSpLocks/>
            </p:cNvCxnSpPr>
            <p:nvPr/>
          </p:nvCxnSpPr>
          <p:spPr>
            <a:xfrm>
              <a:off x="-225" y="6381895"/>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133" name="Group 15">
              <a:extLst>
                <a:ext uri="{FF2B5EF4-FFF2-40B4-BE49-F238E27FC236}">
                  <a16:creationId xmlns="" xmlns:a16="http://schemas.microsoft.com/office/drawing/2014/main" id="{FE7D4B06-3176-4447-886A-E5F2DA99F793}"/>
                </a:ext>
              </a:extLst>
            </p:cNvPr>
            <p:cNvGrpSpPr>
              <a:grpSpLocks/>
            </p:cNvGrpSpPr>
            <p:nvPr/>
          </p:nvGrpSpPr>
          <p:grpSpPr bwMode="auto">
            <a:xfrm>
              <a:off x="-3400" y="836712"/>
              <a:ext cx="9111904" cy="84458"/>
              <a:chOff x="-3400" y="836712"/>
              <a:chExt cx="9111904" cy="84458"/>
            </a:xfrm>
          </p:grpSpPr>
          <p:cxnSp>
            <p:nvCxnSpPr>
              <p:cNvPr id="17" name="Straight Connector 16">
                <a:extLst>
                  <a:ext uri="{FF2B5EF4-FFF2-40B4-BE49-F238E27FC236}">
                    <a16:creationId xmlns="" xmlns:a16="http://schemas.microsoft.com/office/drawing/2014/main" id="{F1FCDAE2-8378-4B6E-8E6A-1AEFC53FF066}"/>
                  </a:ext>
                </a:extLst>
              </p:cNvPr>
              <p:cNvCxnSpPr>
                <a:cxnSpLocks/>
              </p:cNvCxnSpPr>
              <p:nvPr/>
            </p:nvCxnSpPr>
            <p:spPr>
              <a:xfrm>
                <a:off x="-225" y="836712"/>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 xmlns:a16="http://schemas.microsoft.com/office/drawing/2014/main" id="{544A434E-6AEF-4617-AD00-99E6387DB73E}"/>
                  </a:ext>
                </a:extLst>
              </p:cNvPr>
              <p:cNvSpPr/>
              <p:nvPr/>
            </p:nvSpPr>
            <p:spPr>
              <a:xfrm>
                <a:off x="-3400" y="836712"/>
                <a:ext cx="4575001" cy="8413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a:p>
            </p:txBody>
          </p:sp>
        </p:grpSp>
      </p:grpSp>
      <p:sp>
        <p:nvSpPr>
          <p:cNvPr id="5124" name="Date Placeholder 3">
            <a:extLst>
              <a:ext uri="{FF2B5EF4-FFF2-40B4-BE49-F238E27FC236}">
                <a16:creationId xmlns="" xmlns:a16="http://schemas.microsoft.com/office/drawing/2014/main" id="{76864762-95E0-4F4C-AC76-43A5EA0AA13D}"/>
              </a:ext>
            </a:extLst>
          </p:cNvPr>
          <p:cNvSpPr txBox="1">
            <a:spLocks noChangeArrowheads="1"/>
          </p:cNvSpPr>
          <p:nvPr/>
        </p:nvSpPr>
        <p:spPr bwMode="auto">
          <a:xfrm>
            <a:off x="4211638" y="6454775"/>
            <a:ext cx="1074737"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endParaRPr lang="en-IN" altLang="en-US" sz="1200" dirty="0">
              <a:solidFill>
                <a:srgbClr val="898989"/>
              </a:solidFill>
              <a:latin typeface="Times New Roman" panose="02020603050405020304" pitchFamily="18" charset="0"/>
              <a:cs typeface="Times New Roman" panose="02020603050405020304" pitchFamily="18" charset="0"/>
            </a:endParaRPr>
          </a:p>
        </p:txBody>
      </p:sp>
      <p:sp>
        <p:nvSpPr>
          <p:cNvPr id="5126" name="Rectangle 18">
            <a:extLst>
              <a:ext uri="{FF2B5EF4-FFF2-40B4-BE49-F238E27FC236}">
                <a16:creationId xmlns="" xmlns:a16="http://schemas.microsoft.com/office/drawing/2014/main" id="{FB488572-D181-476C-B85F-B5A8D188951A}"/>
              </a:ext>
            </a:extLst>
          </p:cNvPr>
          <p:cNvSpPr>
            <a:spLocks noChangeArrowheads="1"/>
          </p:cNvSpPr>
          <p:nvPr/>
        </p:nvSpPr>
        <p:spPr bwMode="auto">
          <a:xfrm>
            <a:off x="2495550" y="6350"/>
            <a:ext cx="65405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700">
                <a:solidFill>
                  <a:srgbClr val="898989"/>
                </a:solidFill>
                <a:latin typeface="Times New Roman" panose="02020603050405020304" pitchFamily="18" charset="0"/>
                <a:cs typeface="Times New Roman" panose="02020603050405020304" pitchFamily="18" charset="0"/>
              </a:rPr>
              <a:t>The material in this presentation belongs to St. Francis Institute of Technology and is solely for educational purposes. Distribution and modifications of the content is prohibited.</a:t>
            </a:r>
            <a:endParaRPr lang="en-IN" altLang="en-US" sz="700">
              <a:solidFill>
                <a:srgbClr val="898989"/>
              </a:solidFill>
              <a:latin typeface="Times New Roman" panose="02020603050405020304" pitchFamily="18" charset="0"/>
              <a:cs typeface="Times New Roman" panose="02020603050405020304" pitchFamily="18" charset="0"/>
            </a:endParaRPr>
          </a:p>
        </p:txBody>
      </p:sp>
      <p:sp>
        <p:nvSpPr>
          <p:cNvPr id="19" name="Rectangle 3">
            <a:extLst>
              <a:ext uri="{FF2B5EF4-FFF2-40B4-BE49-F238E27FC236}">
                <a16:creationId xmlns="" xmlns:a16="http://schemas.microsoft.com/office/drawing/2014/main" id="{AE322D19-C8EB-4909-8DBA-9C0D37B48757}"/>
              </a:ext>
            </a:extLst>
          </p:cNvPr>
          <p:cNvSpPr txBox="1">
            <a:spLocks noChangeArrowheads="1"/>
          </p:cNvSpPr>
          <p:nvPr/>
        </p:nvSpPr>
        <p:spPr bwMode="auto">
          <a:xfrm>
            <a:off x="633998" y="973023"/>
            <a:ext cx="7986713" cy="5199073"/>
          </a:xfrm>
          <a:prstGeom prst="rect">
            <a:avLst/>
          </a:prstGeom>
          <a:noFill/>
          <a:ln w="9525">
            <a:noFill/>
            <a:miter lim="800000"/>
            <a:headEnd/>
            <a:tailEnd/>
          </a:ln>
        </p:spPr>
        <p:txBody>
          <a:bodyPr/>
          <a:lstStyle/>
          <a:p>
            <a:r>
              <a:rPr lang="en-US" sz="2800" dirty="0" smtClean="0">
                <a:solidFill>
                  <a:srgbClr val="FF0000"/>
                </a:solidFill>
              </a:rPr>
              <a:t>3. </a:t>
            </a:r>
            <a:r>
              <a:rPr lang="en-US" sz="2800" dirty="0">
                <a:solidFill>
                  <a:srgbClr val="FF0000"/>
                </a:solidFill>
              </a:rPr>
              <a:t>Primary key</a:t>
            </a:r>
          </a:p>
          <a:p>
            <a:r>
              <a:rPr lang="en-US" sz="2000" dirty="0"/>
              <a:t>It is the first key which is used to identify one and only one instance of an entity uniquely. </a:t>
            </a:r>
            <a:endParaRPr lang="en-US" sz="2000" dirty="0" smtClean="0">
              <a:solidFill>
                <a:srgbClr val="0000FF"/>
              </a:solidFill>
            </a:endParaRPr>
          </a:p>
          <a:p>
            <a:r>
              <a:rPr lang="en-US" sz="2000" dirty="0">
                <a:solidFill>
                  <a:srgbClr val="0000FF"/>
                </a:solidFill>
              </a:rPr>
              <a:t>A table cannot have more than one primary key.</a:t>
            </a:r>
            <a:endParaRPr lang="en-US" sz="2000" dirty="0" smtClean="0">
              <a:solidFill>
                <a:srgbClr val="0000FF"/>
              </a:solidFill>
            </a:endParaRPr>
          </a:p>
          <a:p>
            <a:r>
              <a:rPr lang="en-US" sz="2000" dirty="0" smtClean="0"/>
              <a:t>In </a:t>
            </a:r>
            <a:r>
              <a:rPr lang="en-US" sz="2000" dirty="0"/>
              <a:t>the EMPLOYEE table, ID can be primary key since it is unique for each employee. In the EMPLOYEE table, we can even select </a:t>
            </a:r>
            <a:r>
              <a:rPr lang="en-US" sz="2000" dirty="0" err="1"/>
              <a:t>License_Number</a:t>
            </a:r>
            <a:r>
              <a:rPr lang="en-US" sz="2000" dirty="0"/>
              <a:t> and </a:t>
            </a:r>
            <a:r>
              <a:rPr lang="en-US" sz="2000" dirty="0" err="1"/>
              <a:t>Passport_Number</a:t>
            </a:r>
            <a:r>
              <a:rPr lang="en-US" sz="2000" dirty="0"/>
              <a:t> as primary key since they are also unique.</a:t>
            </a:r>
          </a:p>
          <a:p>
            <a:r>
              <a:rPr lang="en-US" sz="2000" dirty="0"/>
              <a:t/>
            </a:r>
            <a:br>
              <a:rPr lang="en-US" sz="2000" dirty="0"/>
            </a:br>
            <a:endParaRPr lang="en-IN" sz="2000" b="1" dirty="0">
              <a:solidFill>
                <a:srgbClr val="FF0000"/>
              </a:solidFill>
            </a:endParaRPr>
          </a:p>
        </p:txBody>
      </p:sp>
      <p:sp>
        <p:nvSpPr>
          <p:cNvPr id="16" name="Date Placeholder 3">
            <a:extLst>
              <a:ext uri="{FF2B5EF4-FFF2-40B4-BE49-F238E27FC236}">
                <a16:creationId xmlns="" xmlns:a16="http://schemas.microsoft.com/office/drawing/2014/main" id="{0893B3C5-1CF1-4F28-9680-DDFF9980EC8B}"/>
              </a:ext>
            </a:extLst>
          </p:cNvPr>
          <p:cNvSpPr txBox="1">
            <a:spLocks noChangeArrowheads="1"/>
          </p:cNvSpPr>
          <p:nvPr/>
        </p:nvSpPr>
        <p:spPr bwMode="auto">
          <a:xfrm>
            <a:off x="5940152" y="6453190"/>
            <a:ext cx="2613848" cy="358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r>
              <a:rPr lang="en-IN" altLang="en-US" sz="1200" dirty="0">
                <a:solidFill>
                  <a:srgbClr val="898989"/>
                </a:solidFill>
                <a:latin typeface="Times New Roman" panose="02020603050405020304" pitchFamily="18" charset="0"/>
                <a:cs typeface="Times New Roman" panose="02020603050405020304" pitchFamily="18" charset="0"/>
              </a:rPr>
              <a:t>Database Management </a:t>
            </a:r>
            <a:r>
              <a:rPr lang="en-IN" altLang="en-US" sz="1200" dirty="0" smtClean="0">
                <a:solidFill>
                  <a:srgbClr val="898989"/>
                </a:solidFill>
                <a:latin typeface="Times New Roman" panose="02020603050405020304" pitchFamily="18" charset="0"/>
                <a:cs typeface="Times New Roman" panose="02020603050405020304" pitchFamily="18" charset="0"/>
              </a:rPr>
              <a:t>System</a:t>
            </a:r>
            <a:endParaRPr lang="en-IN" altLang="en-US" sz="1200" dirty="0">
              <a:solidFill>
                <a:srgbClr val="898989"/>
              </a:solidFill>
              <a:latin typeface="Times New Roman" panose="02020603050405020304" pitchFamily="18" charset="0"/>
              <a:cs typeface="Times New Roman" panose="02020603050405020304" pitchFamily="18" charset="0"/>
            </a:endParaRP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9388" y="3429000"/>
            <a:ext cx="3352800" cy="2743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46275098"/>
      </p:ext>
    </p:extLst>
  </p:cSld>
  <p:clrMapOvr>
    <a:masterClrMapping/>
  </p:clrMapOvr>
  <p:transition advTm="7505"/>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196752"/>
            <a:ext cx="7886700" cy="4980211"/>
          </a:xfrm>
        </p:spPr>
        <p:txBody>
          <a:bodyPr/>
          <a:lstStyle/>
          <a:p>
            <a:r>
              <a:rPr lang="en-US" dirty="0"/>
              <a:t>Rules for defining Primary key:</a:t>
            </a:r>
          </a:p>
          <a:p>
            <a:pPr marL="514350" indent="-514350">
              <a:buFont typeface="+mj-lt"/>
              <a:buAutoNum type="arabicPeriod"/>
            </a:pPr>
            <a:r>
              <a:rPr lang="en-US" dirty="0"/>
              <a:t>Two rows can’t have the same primary key value</a:t>
            </a:r>
          </a:p>
          <a:p>
            <a:pPr marL="514350" indent="-514350">
              <a:buFont typeface="+mj-lt"/>
              <a:buAutoNum type="arabicPeriod"/>
            </a:pPr>
            <a:r>
              <a:rPr lang="en-US" dirty="0"/>
              <a:t>The primary key field cannot be null.</a:t>
            </a:r>
          </a:p>
        </p:txBody>
      </p:sp>
    </p:spTree>
    <p:extLst>
      <p:ext uri="{BB962C8B-B14F-4D97-AF65-F5344CB8AC3E}">
        <p14:creationId xmlns:p14="http://schemas.microsoft.com/office/powerpoint/2010/main" val="65439033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552" y="1052736"/>
            <a:ext cx="6191250" cy="333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115616" y="4509120"/>
            <a:ext cx="7632848" cy="369332"/>
          </a:xfrm>
          <a:prstGeom prst="rect">
            <a:avLst/>
          </a:prstGeom>
        </p:spPr>
        <p:txBody>
          <a:bodyPr wrap="square">
            <a:spAutoFit/>
          </a:bodyPr>
          <a:lstStyle/>
          <a:p>
            <a:r>
              <a:rPr lang="en-US" dirty="0" smtClean="0"/>
              <a:t>For the </a:t>
            </a:r>
            <a:r>
              <a:rPr lang="en-US" dirty="0"/>
              <a:t>table Student we can make the </a:t>
            </a:r>
            <a:r>
              <a:rPr lang="en-US" dirty="0" err="1"/>
              <a:t>student_id</a:t>
            </a:r>
            <a:r>
              <a:rPr lang="en-US" dirty="0"/>
              <a:t> column as the primary key</a:t>
            </a:r>
          </a:p>
        </p:txBody>
      </p:sp>
    </p:spTree>
    <p:extLst>
      <p:ext uri="{BB962C8B-B14F-4D97-AF65-F5344CB8AC3E}">
        <p14:creationId xmlns:p14="http://schemas.microsoft.com/office/powerpoint/2010/main" val="350804692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3">
            <a:extLst>
              <a:ext uri="{FF2B5EF4-FFF2-40B4-BE49-F238E27FC236}">
                <a16:creationId xmlns="" xmlns:a16="http://schemas.microsoft.com/office/drawing/2014/main" id="{A2044DBA-A9D3-4F2C-855E-79B57B7AA31E}"/>
              </a:ext>
            </a:extLst>
          </p:cNvPr>
          <p:cNvSpPr txBox="1">
            <a:spLocks noChangeArrowheads="1"/>
          </p:cNvSpPr>
          <p:nvPr/>
        </p:nvSpPr>
        <p:spPr bwMode="auto">
          <a:xfrm>
            <a:off x="4211638" y="26035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sz="1800">
              <a:latin typeface="Verdana" panose="020B0604030504040204" pitchFamily="34" charset="0"/>
              <a:cs typeface="Arial" panose="020B0604020202020204" pitchFamily="34" charset="0"/>
            </a:endParaRPr>
          </a:p>
        </p:txBody>
      </p:sp>
      <p:grpSp>
        <p:nvGrpSpPr>
          <p:cNvPr id="5123" name="Group 9">
            <a:extLst>
              <a:ext uri="{FF2B5EF4-FFF2-40B4-BE49-F238E27FC236}">
                <a16:creationId xmlns="" xmlns:a16="http://schemas.microsoft.com/office/drawing/2014/main" id="{59DCAB17-C168-477D-9174-0A626FD1C5DC}"/>
              </a:ext>
            </a:extLst>
          </p:cNvPr>
          <p:cNvGrpSpPr>
            <a:grpSpLocks/>
          </p:cNvGrpSpPr>
          <p:nvPr/>
        </p:nvGrpSpPr>
        <p:grpSpPr bwMode="auto">
          <a:xfrm>
            <a:off x="-3175" y="836613"/>
            <a:ext cx="9112250" cy="6011862"/>
            <a:chOff x="-3400" y="836712"/>
            <a:chExt cx="9111904" cy="6011912"/>
          </a:xfrm>
        </p:grpSpPr>
        <p:sp>
          <p:nvSpPr>
            <p:cNvPr id="5128" name="Date Placeholder 3">
              <a:extLst>
                <a:ext uri="{FF2B5EF4-FFF2-40B4-BE49-F238E27FC236}">
                  <a16:creationId xmlns="" xmlns:a16="http://schemas.microsoft.com/office/drawing/2014/main" id="{09D2E0C9-28F4-4184-B02B-DCC69BD27962}"/>
                </a:ext>
              </a:extLst>
            </p:cNvPr>
            <p:cNvSpPr txBox="1">
              <a:spLocks noChangeArrowheads="1"/>
            </p:cNvSpPr>
            <p:nvPr/>
          </p:nvSpPr>
          <p:spPr bwMode="auto">
            <a:xfrm>
              <a:off x="523429" y="6462861"/>
              <a:ext cx="32226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IN" altLang="en-US" sz="1200" dirty="0">
                  <a:solidFill>
                    <a:srgbClr val="898989"/>
                  </a:solidFill>
                  <a:latin typeface="Times New Roman" panose="02020603050405020304" pitchFamily="18" charset="0"/>
                  <a:cs typeface="Times New Roman" panose="02020603050405020304" pitchFamily="18" charset="0"/>
                </a:rPr>
                <a:t>St. Francis Institute of Technology</a:t>
              </a:r>
            </a:p>
            <a:p>
              <a:pPr eaLnBrk="1" hangingPunct="1"/>
              <a:r>
                <a:rPr lang="en-IN" altLang="en-US" sz="1200" dirty="0">
                  <a:solidFill>
                    <a:srgbClr val="898989"/>
                  </a:solidFill>
                  <a:latin typeface="Times New Roman" panose="02020603050405020304" pitchFamily="18" charset="0"/>
                  <a:cs typeface="Times New Roman" panose="02020603050405020304" pitchFamily="18" charset="0"/>
                </a:rPr>
                <a:t>Department of Computer Engineering</a:t>
              </a:r>
            </a:p>
          </p:txBody>
        </p:sp>
        <p:sp>
          <p:nvSpPr>
            <p:cNvPr id="5129" name="Slide Number Placeholder 5">
              <a:extLst>
                <a:ext uri="{FF2B5EF4-FFF2-40B4-BE49-F238E27FC236}">
                  <a16:creationId xmlns="" xmlns:a16="http://schemas.microsoft.com/office/drawing/2014/main" id="{CB4508B4-6227-4E06-BF60-543FA84B68B5}"/>
                </a:ext>
              </a:extLst>
            </p:cNvPr>
            <p:cNvSpPr txBox="1">
              <a:spLocks noChangeArrowheads="1"/>
            </p:cNvSpPr>
            <p:nvPr/>
          </p:nvSpPr>
          <p:spPr bwMode="auto">
            <a:xfrm>
              <a:off x="8664575" y="6534299"/>
              <a:ext cx="37147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fld id="{0AA57194-F1F6-4689-8F54-3E74F91445DD}" type="slidenum">
                <a:rPr lang="en-IN" altLang="en-US" sz="1200">
                  <a:solidFill>
                    <a:srgbClr val="898989"/>
                  </a:solidFill>
                  <a:latin typeface="Times New Roman" panose="02020603050405020304" pitchFamily="18" charset="0"/>
                  <a:cs typeface="Times New Roman" panose="02020603050405020304" pitchFamily="18" charset="0"/>
                </a:rPr>
                <a:pPr algn="r" eaLnBrk="1" hangingPunct="1"/>
                <a:t>85</a:t>
              </a:fld>
              <a:endParaRPr lang="en-IN" altLang="en-US" sz="1200">
                <a:solidFill>
                  <a:srgbClr val="898989"/>
                </a:solidFill>
                <a:latin typeface="Times New Roman" panose="02020603050405020304" pitchFamily="18" charset="0"/>
                <a:cs typeface="Times New Roman" panose="02020603050405020304" pitchFamily="18" charset="0"/>
              </a:endParaRPr>
            </a:p>
          </p:txBody>
        </p:sp>
        <p:pic>
          <p:nvPicPr>
            <p:cNvPr id="5130" name="Picture 15">
              <a:extLst>
                <a:ext uri="{FF2B5EF4-FFF2-40B4-BE49-F238E27FC236}">
                  <a16:creationId xmlns="" xmlns:a16="http://schemas.microsoft.com/office/drawing/2014/main" id="{681A31B5-7703-4130-BECB-16872229C1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453336"/>
              <a:ext cx="371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a:extLst>
                <a:ext uri="{FF2B5EF4-FFF2-40B4-BE49-F238E27FC236}">
                  <a16:creationId xmlns="" xmlns:a16="http://schemas.microsoft.com/office/drawing/2014/main" id="{0A3A181D-F36B-491F-84E7-DFA7A69E0DDE}"/>
                </a:ext>
              </a:extLst>
            </p:cNvPr>
            <p:cNvCxnSpPr>
              <a:cxnSpLocks/>
            </p:cNvCxnSpPr>
            <p:nvPr/>
          </p:nvCxnSpPr>
          <p:spPr>
            <a:xfrm>
              <a:off x="-225" y="6381895"/>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133" name="Group 15">
              <a:extLst>
                <a:ext uri="{FF2B5EF4-FFF2-40B4-BE49-F238E27FC236}">
                  <a16:creationId xmlns="" xmlns:a16="http://schemas.microsoft.com/office/drawing/2014/main" id="{FE7D4B06-3176-4447-886A-E5F2DA99F793}"/>
                </a:ext>
              </a:extLst>
            </p:cNvPr>
            <p:cNvGrpSpPr>
              <a:grpSpLocks/>
            </p:cNvGrpSpPr>
            <p:nvPr/>
          </p:nvGrpSpPr>
          <p:grpSpPr bwMode="auto">
            <a:xfrm>
              <a:off x="-3400" y="836712"/>
              <a:ext cx="9111904" cy="84458"/>
              <a:chOff x="-3400" y="836712"/>
              <a:chExt cx="9111904" cy="84458"/>
            </a:xfrm>
          </p:grpSpPr>
          <p:cxnSp>
            <p:nvCxnSpPr>
              <p:cNvPr id="17" name="Straight Connector 16">
                <a:extLst>
                  <a:ext uri="{FF2B5EF4-FFF2-40B4-BE49-F238E27FC236}">
                    <a16:creationId xmlns="" xmlns:a16="http://schemas.microsoft.com/office/drawing/2014/main" id="{F1FCDAE2-8378-4B6E-8E6A-1AEFC53FF066}"/>
                  </a:ext>
                </a:extLst>
              </p:cNvPr>
              <p:cNvCxnSpPr>
                <a:cxnSpLocks/>
              </p:cNvCxnSpPr>
              <p:nvPr/>
            </p:nvCxnSpPr>
            <p:spPr>
              <a:xfrm>
                <a:off x="-225" y="836712"/>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 xmlns:a16="http://schemas.microsoft.com/office/drawing/2014/main" id="{544A434E-6AEF-4617-AD00-99E6387DB73E}"/>
                  </a:ext>
                </a:extLst>
              </p:cNvPr>
              <p:cNvSpPr/>
              <p:nvPr/>
            </p:nvSpPr>
            <p:spPr>
              <a:xfrm>
                <a:off x="-3400" y="836712"/>
                <a:ext cx="4575001" cy="8413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a:p>
            </p:txBody>
          </p:sp>
        </p:grpSp>
      </p:grpSp>
      <p:sp>
        <p:nvSpPr>
          <p:cNvPr id="5124" name="Date Placeholder 3">
            <a:extLst>
              <a:ext uri="{FF2B5EF4-FFF2-40B4-BE49-F238E27FC236}">
                <a16:creationId xmlns="" xmlns:a16="http://schemas.microsoft.com/office/drawing/2014/main" id="{76864762-95E0-4F4C-AC76-43A5EA0AA13D}"/>
              </a:ext>
            </a:extLst>
          </p:cNvPr>
          <p:cNvSpPr txBox="1">
            <a:spLocks noChangeArrowheads="1"/>
          </p:cNvSpPr>
          <p:nvPr/>
        </p:nvSpPr>
        <p:spPr bwMode="auto">
          <a:xfrm>
            <a:off x="4211638" y="6454775"/>
            <a:ext cx="1074737"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endParaRPr lang="en-IN" altLang="en-US" sz="1200" dirty="0">
              <a:solidFill>
                <a:srgbClr val="898989"/>
              </a:solidFill>
              <a:latin typeface="Times New Roman" panose="02020603050405020304" pitchFamily="18" charset="0"/>
              <a:cs typeface="Times New Roman" panose="02020603050405020304" pitchFamily="18" charset="0"/>
            </a:endParaRPr>
          </a:p>
        </p:txBody>
      </p:sp>
      <p:sp>
        <p:nvSpPr>
          <p:cNvPr id="5126" name="Rectangle 18">
            <a:extLst>
              <a:ext uri="{FF2B5EF4-FFF2-40B4-BE49-F238E27FC236}">
                <a16:creationId xmlns="" xmlns:a16="http://schemas.microsoft.com/office/drawing/2014/main" id="{FB488572-D181-476C-B85F-B5A8D188951A}"/>
              </a:ext>
            </a:extLst>
          </p:cNvPr>
          <p:cNvSpPr>
            <a:spLocks noChangeArrowheads="1"/>
          </p:cNvSpPr>
          <p:nvPr/>
        </p:nvSpPr>
        <p:spPr bwMode="auto">
          <a:xfrm>
            <a:off x="2495550" y="6350"/>
            <a:ext cx="65405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700">
                <a:solidFill>
                  <a:srgbClr val="898989"/>
                </a:solidFill>
                <a:latin typeface="Times New Roman" panose="02020603050405020304" pitchFamily="18" charset="0"/>
                <a:cs typeface="Times New Roman" panose="02020603050405020304" pitchFamily="18" charset="0"/>
              </a:rPr>
              <a:t>The material in this presentation belongs to St. Francis Institute of Technology and is solely for educational purposes. Distribution and modifications of the content is prohibited.</a:t>
            </a:r>
            <a:endParaRPr lang="en-IN" altLang="en-US" sz="700">
              <a:solidFill>
                <a:srgbClr val="898989"/>
              </a:solidFill>
              <a:latin typeface="Times New Roman" panose="02020603050405020304" pitchFamily="18" charset="0"/>
              <a:cs typeface="Times New Roman" panose="02020603050405020304" pitchFamily="18" charset="0"/>
            </a:endParaRPr>
          </a:p>
        </p:txBody>
      </p:sp>
      <p:sp>
        <p:nvSpPr>
          <p:cNvPr id="19" name="Rectangle 3">
            <a:extLst>
              <a:ext uri="{FF2B5EF4-FFF2-40B4-BE49-F238E27FC236}">
                <a16:creationId xmlns="" xmlns:a16="http://schemas.microsoft.com/office/drawing/2014/main" id="{AE322D19-C8EB-4909-8DBA-9C0D37B48757}"/>
              </a:ext>
            </a:extLst>
          </p:cNvPr>
          <p:cNvSpPr txBox="1">
            <a:spLocks noChangeArrowheads="1"/>
          </p:cNvSpPr>
          <p:nvPr/>
        </p:nvSpPr>
        <p:spPr bwMode="auto">
          <a:xfrm>
            <a:off x="633998" y="692696"/>
            <a:ext cx="7986713" cy="5427127"/>
          </a:xfrm>
          <a:prstGeom prst="rect">
            <a:avLst/>
          </a:prstGeom>
          <a:noFill/>
          <a:ln w="9525">
            <a:noFill/>
            <a:miter lim="800000"/>
            <a:headEnd/>
            <a:tailEnd/>
          </a:ln>
        </p:spPr>
        <p:txBody>
          <a:bodyPr/>
          <a:lstStyle/>
          <a:p>
            <a:endParaRPr lang="en-US" sz="2800" dirty="0" smtClean="0">
              <a:solidFill>
                <a:srgbClr val="FF0000"/>
              </a:solidFill>
            </a:endParaRPr>
          </a:p>
          <a:p>
            <a:r>
              <a:rPr lang="en-US" sz="2800" dirty="0" smtClean="0">
                <a:solidFill>
                  <a:srgbClr val="FF0000"/>
                </a:solidFill>
              </a:rPr>
              <a:t>4. Foreign key</a:t>
            </a:r>
            <a:endParaRPr lang="en-US" sz="2800" dirty="0"/>
          </a:p>
          <a:p>
            <a:pPr marL="342900" indent="-342900" algn="just">
              <a:buFont typeface="Arial" pitchFamily="34" charset="0"/>
              <a:buChar char="•"/>
            </a:pPr>
            <a:r>
              <a:rPr lang="en-US" sz="2800" dirty="0"/>
              <a:t>Foreign keys are the column of the table which is used to point to the primary key of another table</a:t>
            </a:r>
            <a:r>
              <a:rPr lang="en-US" sz="2800" dirty="0" smtClean="0"/>
              <a:t>.</a:t>
            </a:r>
          </a:p>
          <a:p>
            <a:pPr marL="342900" indent="-342900" algn="just">
              <a:buFont typeface="Arial" pitchFamily="34" charset="0"/>
              <a:buChar char="•"/>
            </a:pPr>
            <a:r>
              <a:rPr lang="en-US" sz="2800" dirty="0"/>
              <a:t>A foreign key is the one that is used to link two tables together via the primary key. It means the columns of one table points to the primary key attribute of the other table.</a:t>
            </a:r>
          </a:p>
          <a:p>
            <a:endParaRPr lang="en-US" dirty="0"/>
          </a:p>
          <a:p>
            <a:endParaRPr lang="en-US" sz="2800" dirty="0" smtClean="0"/>
          </a:p>
          <a:p>
            <a:pPr algn="ctr">
              <a:spcBef>
                <a:spcPct val="20000"/>
              </a:spcBef>
              <a:buClr>
                <a:srgbClr val="002060"/>
              </a:buClr>
              <a:buSzPct val="70000"/>
            </a:pPr>
            <a:endParaRPr lang="en-IN" sz="2400" b="1" dirty="0">
              <a:solidFill>
                <a:srgbClr val="FF0000"/>
              </a:solidFill>
            </a:endParaRPr>
          </a:p>
        </p:txBody>
      </p:sp>
      <p:sp>
        <p:nvSpPr>
          <p:cNvPr id="16" name="Date Placeholder 3">
            <a:extLst>
              <a:ext uri="{FF2B5EF4-FFF2-40B4-BE49-F238E27FC236}">
                <a16:creationId xmlns="" xmlns:a16="http://schemas.microsoft.com/office/drawing/2014/main" id="{0893B3C5-1CF1-4F28-9680-DDFF9980EC8B}"/>
              </a:ext>
            </a:extLst>
          </p:cNvPr>
          <p:cNvSpPr txBox="1">
            <a:spLocks noChangeArrowheads="1"/>
          </p:cNvSpPr>
          <p:nvPr/>
        </p:nvSpPr>
        <p:spPr bwMode="auto">
          <a:xfrm>
            <a:off x="5940152" y="6453190"/>
            <a:ext cx="2613848" cy="358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r>
              <a:rPr lang="en-IN" altLang="en-US" sz="1200" dirty="0">
                <a:solidFill>
                  <a:srgbClr val="898989"/>
                </a:solidFill>
                <a:latin typeface="Times New Roman" panose="02020603050405020304" pitchFamily="18" charset="0"/>
                <a:cs typeface="Times New Roman" panose="02020603050405020304" pitchFamily="18" charset="0"/>
              </a:rPr>
              <a:t>Database Management </a:t>
            </a:r>
            <a:r>
              <a:rPr lang="en-IN" altLang="en-US" sz="1200" dirty="0" smtClean="0">
                <a:solidFill>
                  <a:srgbClr val="898989"/>
                </a:solidFill>
                <a:latin typeface="Times New Roman" panose="02020603050405020304" pitchFamily="18" charset="0"/>
                <a:cs typeface="Times New Roman" panose="02020603050405020304" pitchFamily="18" charset="0"/>
              </a:rPr>
              <a:t>System</a:t>
            </a:r>
            <a:endParaRPr lang="en-IN" altLang="en-US" sz="1200" dirty="0">
              <a:solidFill>
                <a:srgbClr val="898989"/>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46275098"/>
      </p:ext>
    </p:extLst>
  </p:cSld>
  <p:clrMapOvr>
    <a:masterClrMapping/>
  </p:clrMapOvr>
  <p:transition advTm="7505"/>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0950518"/>
              </p:ext>
            </p:extLst>
          </p:nvPr>
        </p:nvGraphicFramePr>
        <p:xfrm>
          <a:off x="628650" y="1825625"/>
          <a:ext cx="7886700" cy="1483360"/>
        </p:xfrm>
        <a:graphic>
          <a:graphicData uri="http://schemas.openxmlformats.org/drawingml/2006/table">
            <a:tbl>
              <a:tblPr firstRow="1" bandRow="1">
                <a:tableStyleId>{5C22544A-7EE6-4342-B048-85BDC9FD1C3A}</a:tableStyleId>
              </a:tblPr>
              <a:tblGrid>
                <a:gridCol w="1971675"/>
                <a:gridCol w="1971675"/>
                <a:gridCol w="1971675"/>
                <a:gridCol w="1971675"/>
              </a:tblGrid>
              <a:tr h="370840">
                <a:tc>
                  <a:txBody>
                    <a:bodyPr/>
                    <a:lstStyle/>
                    <a:p>
                      <a:r>
                        <a:rPr lang="en-US" dirty="0" smtClean="0"/>
                        <a:t>EID</a:t>
                      </a:r>
                      <a:endParaRPr lang="en-US" dirty="0"/>
                    </a:p>
                  </a:txBody>
                  <a:tcPr/>
                </a:tc>
                <a:tc>
                  <a:txBody>
                    <a:bodyPr/>
                    <a:lstStyle/>
                    <a:p>
                      <a:r>
                        <a:rPr lang="en-US" dirty="0" err="1" smtClean="0"/>
                        <a:t>ENAme</a:t>
                      </a:r>
                      <a:endParaRPr lang="en-US" dirty="0"/>
                    </a:p>
                  </a:txBody>
                  <a:tcPr/>
                </a:tc>
                <a:tc>
                  <a:txBody>
                    <a:bodyPr/>
                    <a:lstStyle/>
                    <a:p>
                      <a:r>
                        <a:rPr lang="en-US" dirty="0" err="1" smtClean="0"/>
                        <a:t>aDD</a:t>
                      </a:r>
                      <a:endParaRPr lang="en-US" dirty="0"/>
                    </a:p>
                  </a:txBody>
                  <a:tcPr/>
                </a:tc>
                <a:tc>
                  <a:txBody>
                    <a:bodyPr/>
                    <a:lstStyle/>
                    <a:p>
                      <a:endParaRPr lang="en-US"/>
                    </a:p>
                  </a:txBody>
                  <a:tcPr/>
                </a:tc>
              </a:tr>
              <a:tr h="370840">
                <a:tc>
                  <a:txBody>
                    <a:bodyPr/>
                    <a:lstStyle/>
                    <a:p>
                      <a:r>
                        <a:rPr lang="en-US" dirty="0" smtClean="0"/>
                        <a:t>1</a:t>
                      </a:r>
                      <a:endParaRPr lang="en-US" dirty="0"/>
                    </a:p>
                  </a:txBody>
                  <a:tcPr/>
                </a:tc>
                <a:tc>
                  <a:txBody>
                    <a:bodyPr/>
                    <a:lstStyle/>
                    <a:p>
                      <a:r>
                        <a:rPr lang="en-US" dirty="0" smtClean="0"/>
                        <a:t>A</a:t>
                      </a:r>
                      <a:endParaRPr lang="en-US" dirty="0"/>
                    </a:p>
                  </a:txBody>
                  <a:tcPr/>
                </a:tc>
                <a:tc>
                  <a:txBody>
                    <a:bodyPr/>
                    <a:lstStyle/>
                    <a:p>
                      <a:r>
                        <a:rPr lang="en-US" dirty="0" err="1" smtClean="0"/>
                        <a:t>gtyt</a:t>
                      </a:r>
                      <a:endParaRPr lang="en-US" dirty="0"/>
                    </a:p>
                  </a:txBody>
                  <a:tcPr/>
                </a:tc>
                <a:tc>
                  <a:txBody>
                    <a:bodyPr/>
                    <a:lstStyle/>
                    <a:p>
                      <a:endParaRPr lang="en-US"/>
                    </a:p>
                  </a:txBody>
                  <a:tcPr/>
                </a:tc>
              </a:tr>
              <a:tr h="370840">
                <a:tc>
                  <a:txBody>
                    <a:bodyPr/>
                    <a:lstStyle/>
                    <a:p>
                      <a:r>
                        <a:rPr lang="en-US" dirty="0" smtClean="0"/>
                        <a:t>2</a:t>
                      </a:r>
                      <a:endParaRPr lang="en-US" dirty="0"/>
                    </a:p>
                  </a:txBody>
                  <a:tcPr/>
                </a:tc>
                <a:tc>
                  <a:txBody>
                    <a:bodyPr/>
                    <a:lstStyle/>
                    <a:p>
                      <a:r>
                        <a:rPr lang="en-US" dirty="0" smtClean="0"/>
                        <a:t>V</a:t>
                      </a:r>
                      <a:endParaRPr lang="en-US" dirty="0"/>
                    </a:p>
                  </a:txBody>
                  <a:tcPr/>
                </a:tc>
                <a:tc>
                  <a:txBody>
                    <a:bodyPr/>
                    <a:lstStyle/>
                    <a:p>
                      <a:r>
                        <a:rPr lang="en-US" dirty="0" err="1" smtClean="0"/>
                        <a:t>hgtyht</a:t>
                      </a:r>
                      <a:endParaRPr lang="en-US" dirty="0"/>
                    </a:p>
                  </a:txBody>
                  <a:tcPr/>
                </a:tc>
                <a:tc>
                  <a:txBody>
                    <a:bodyPr/>
                    <a:lstStyle/>
                    <a:p>
                      <a:endParaRPr lang="en-US"/>
                    </a:p>
                  </a:txBody>
                  <a:tcPr/>
                </a:tc>
              </a:tr>
              <a:tr h="370840">
                <a:tc>
                  <a:txBody>
                    <a:bodyPr/>
                    <a:lstStyle/>
                    <a:p>
                      <a:r>
                        <a:rPr lang="en-US" dirty="0" smtClean="0"/>
                        <a:t>3</a:t>
                      </a:r>
                      <a:endParaRPr lang="en-US" dirty="0"/>
                    </a:p>
                  </a:txBody>
                  <a:tcPr/>
                </a:tc>
                <a:tc>
                  <a:txBody>
                    <a:bodyPr/>
                    <a:lstStyle/>
                    <a:p>
                      <a:r>
                        <a:rPr lang="en-US" dirty="0" smtClean="0"/>
                        <a:t>D</a:t>
                      </a:r>
                      <a:endParaRPr lang="en-US" dirty="0"/>
                    </a:p>
                  </a:txBody>
                  <a:tcPr/>
                </a:tc>
                <a:tc>
                  <a:txBody>
                    <a:bodyPr/>
                    <a:lstStyle/>
                    <a:p>
                      <a:r>
                        <a:rPr lang="en-US" dirty="0" err="1" smtClean="0"/>
                        <a:t>yuyu</a:t>
                      </a:r>
                      <a:endParaRPr lang="en-US" dirty="0"/>
                    </a:p>
                  </a:txBody>
                  <a:tcPr/>
                </a:tc>
                <a:tc>
                  <a:txBody>
                    <a:bodyPr/>
                    <a:lstStyle/>
                    <a:p>
                      <a:endParaRPr lang="en-US"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513546162"/>
              </p:ext>
            </p:extLst>
          </p:nvPr>
        </p:nvGraphicFramePr>
        <p:xfrm>
          <a:off x="1115616" y="4077072"/>
          <a:ext cx="6096000" cy="111252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r>
                        <a:rPr lang="en-US" dirty="0" err="1" smtClean="0"/>
                        <a:t>DEpt</a:t>
                      </a:r>
                      <a:endParaRPr lang="en-US" dirty="0"/>
                    </a:p>
                  </a:txBody>
                  <a:tcPr/>
                </a:tc>
                <a:tc>
                  <a:txBody>
                    <a:bodyPr/>
                    <a:lstStyle/>
                    <a:p>
                      <a:r>
                        <a:rPr lang="en-US" dirty="0" smtClean="0"/>
                        <a:t>DNAME</a:t>
                      </a:r>
                      <a:endParaRPr lang="en-US" dirty="0"/>
                    </a:p>
                  </a:txBody>
                  <a:tcPr/>
                </a:tc>
                <a:tc>
                  <a:txBody>
                    <a:bodyPr/>
                    <a:lstStyle/>
                    <a:p>
                      <a:r>
                        <a:rPr lang="en-US" dirty="0" smtClean="0"/>
                        <a:t>Extension  number</a:t>
                      </a:r>
                      <a:endParaRPr lang="en-US" dirty="0"/>
                    </a:p>
                  </a:txBody>
                  <a:tcPr/>
                </a:tc>
              </a:tr>
              <a:tr h="370840">
                <a:tc>
                  <a:txBody>
                    <a:bodyPr/>
                    <a:lstStyle/>
                    <a:p>
                      <a:r>
                        <a:rPr lang="en-US" dirty="0" smtClean="0"/>
                        <a:t>101</a:t>
                      </a:r>
                      <a:endParaRPr lang="en-US" dirty="0"/>
                    </a:p>
                  </a:txBody>
                  <a:tcPr/>
                </a:tc>
                <a:tc>
                  <a:txBody>
                    <a:bodyPr/>
                    <a:lstStyle/>
                    <a:p>
                      <a:r>
                        <a:rPr lang="en-US" dirty="0" err="1" smtClean="0"/>
                        <a:t>mca</a:t>
                      </a:r>
                      <a:endParaRPr lang="en-US" dirty="0"/>
                    </a:p>
                  </a:txBody>
                  <a:tcPr/>
                </a:tc>
                <a:tc>
                  <a:txBody>
                    <a:bodyPr/>
                    <a:lstStyle/>
                    <a:p>
                      <a:endParaRPr lang="en-US" dirty="0"/>
                    </a:p>
                  </a:txBody>
                  <a:tcPr/>
                </a:tc>
              </a:tr>
              <a:tr h="370840">
                <a:tc>
                  <a:txBody>
                    <a:bodyPr/>
                    <a:lstStyle/>
                    <a:p>
                      <a:r>
                        <a:rPr lang="en-US" dirty="0" smtClean="0"/>
                        <a:t>102</a:t>
                      </a:r>
                      <a:endParaRPr lang="en-US" dirty="0"/>
                    </a:p>
                  </a:txBody>
                  <a:tcPr/>
                </a:tc>
                <a:tc>
                  <a:txBody>
                    <a:bodyPr/>
                    <a:lstStyle/>
                    <a:p>
                      <a:r>
                        <a:rPr lang="en-US" dirty="0" err="1" smtClean="0"/>
                        <a:t>cs</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329769851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6470" r="30087" b="21988"/>
          <a:stretch/>
        </p:blipFill>
        <p:spPr bwMode="auto">
          <a:xfrm>
            <a:off x="323528" y="548680"/>
            <a:ext cx="7920880" cy="527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137442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404664"/>
            <a:ext cx="7886700" cy="5772299"/>
          </a:xfrm>
        </p:spPr>
        <p:txBody>
          <a:bodyPr/>
          <a:lstStyle/>
          <a:p>
            <a:r>
              <a:rPr lang="en-US" sz="1800" dirty="0"/>
              <a:t>Consider two tables </a:t>
            </a:r>
            <a:r>
              <a:rPr lang="en-US" sz="1800" b="1" dirty="0"/>
              <a:t>Student</a:t>
            </a:r>
            <a:r>
              <a:rPr lang="en-US" sz="1800" dirty="0"/>
              <a:t> and </a:t>
            </a:r>
            <a:r>
              <a:rPr lang="en-US" sz="1800" b="1" dirty="0"/>
              <a:t>Department</a:t>
            </a:r>
            <a:r>
              <a:rPr lang="en-US" sz="1800" dirty="0"/>
              <a:t> having their respective attributes as shown in the below table structure:</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828675"/>
            <a:ext cx="523875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8302" y="908720"/>
            <a:ext cx="3245346" cy="272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51520" y="4371534"/>
            <a:ext cx="8208912" cy="1754326"/>
          </a:xfrm>
          <a:prstGeom prst="rect">
            <a:avLst/>
          </a:prstGeom>
        </p:spPr>
        <p:txBody>
          <a:bodyPr wrap="square">
            <a:spAutoFit/>
          </a:bodyPr>
          <a:lstStyle/>
          <a:p>
            <a:r>
              <a:rPr lang="en-US" dirty="0" smtClean="0"/>
              <a:t>In </a:t>
            </a:r>
            <a:r>
              <a:rPr lang="en-US" dirty="0"/>
              <a:t>the Student table, the field </a:t>
            </a:r>
            <a:r>
              <a:rPr lang="en-US" dirty="0" err="1"/>
              <a:t>Stud_Id</a:t>
            </a:r>
            <a:r>
              <a:rPr lang="en-US" dirty="0"/>
              <a:t> is a primary key because it is uniquely identifying all other fields of the Student table. </a:t>
            </a:r>
            <a:endParaRPr lang="en-US" dirty="0" smtClean="0"/>
          </a:p>
          <a:p>
            <a:r>
              <a:rPr lang="en-US" dirty="0" smtClean="0"/>
              <a:t>On </a:t>
            </a:r>
            <a:r>
              <a:rPr lang="en-US" dirty="0"/>
              <a:t>the other hand, </a:t>
            </a:r>
            <a:r>
              <a:rPr lang="en-US" dirty="0" err="1"/>
              <a:t>Stud_Id</a:t>
            </a:r>
            <a:r>
              <a:rPr lang="en-US" dirty="0"/>
              <a:t> is a foreign key attribute for the Department table because it is acting as a primary key attribute for the Student table. It means that both the Student and Department table are linked with one another because of the </a:t>
            </a:r>
            <a:r>
              <a:rPr lang="en-US" dirty="0" err="1"/>
              <a:t>Stud_Id</a:t>
            </a:r>
            <a:r>
              <a:rPr lang="en-US" dirty="0"/>
              <a:t> attribute.</a:t>
            </a:r>
          </a:p>
        </p:txBody>
      </p:sp>
    </p:spTree>
    <p:extLst>
      <p:ext uri="{BB962C8B-B14F-4D97-AF65-F5344CB8AC3E}">
        <p14:creationId xmlns:p14="http://schemas.microsoft.com/office/powerpoint/2010/main" val="56817971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764704"/>
            <a:ext cx="7886700" cy="5412259"/>
          </a:xfrm>
        </p:spPr>
        <p:txBody>
          <a:bodyPr/>
          <a:lstStyle/>
          <a:p>
            <a:r>
              <a:rPr lang="en-US" dirty="0"/>
              <a:t>structure of the relationship between the two tables</a:t>
            </a:r>
            <a:r>
              <a:rPr lang="en-US" dirty="0" smtClean="0"/>
              <a:t>.</a:t>
            </a:r>
          </a:p>
          <a:p>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700808"/>
            <a:ext cx="7620000" cy="2966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93991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 xmlns:a16="http://schemas.microsoft.com/office/drawing/2014/main" id="{22D9371E-BF11-45B6-AD87-772BDFA6899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1314" y="980728"/>
            <a:ext cx="7319118" cy="5196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64959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3">
            <a:extLst>
              <a:ext uri="{FF2B5EF4-FFF2-40B4-BE49-F238E27FC236}">
                <a16:creationId xmlns="" xmlns:a16="http://schemas.microsoft.com/office/drawing/2014/main" id="{A2044DBA-A9D3-4F2C-855E-79B57B7AA31E}"/>
              </a:ext>
            </a:extLst>
          </p:cNvPr>
          <p:cNvSpPr txBox="1">
            <a:spLocks noChangeArrowheads="1"/>
          </p:cNvSpPr>
          <p:nvPr/>
        </p:nvSpPr>
        <p:spPr bwMode="auto">
          <a:xfrm>
            <a:off x="4211638" y="26035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sz="1800">
              <a:latin typeface="Verdana" panose="020B0604030504040204" pitchFamily="34" charset="0"/>
              <a:cs typeface="Arial" panose="020B0604020202020204" pitchFamily="34" charset="0"/>
            </a:endParaRPr>
          </a:p>
        </p:txBody>
      </p:sp>
      <p:grpSp>
        <p:nvGrpSpPr>
          <p:cNvPr id="5123" name="Group 9">
            <a:extLst>
              <a:ext uri="{FF2B5EF4-FFF2-40B4-BE49-F238E27FC236}">
                <a16:creationId xmlns="" xmlns:a16="http://schemas.microsoft.com/office/drawing/2014/main" id="{59DCAB17-C168-477D-9174-0A626FD1C5DC}"/>
              </a:ext>
            </a:extLst>
          </p:cNvPr>
          <p:cNvGrpSpPr>
            <a:grpSpLocks/>
          </p:cNvGrpSpPr>
          <p:nvPr/>
        </p:nvGrpSpPr>
        <p:grpSpPr bwMode="auto">
          <a:xfrm>
            <a:off x="-3175" y="836613"/>
            <a:ext cx="9112250" cy="6011862"/>
            <a:chOff x="-3400" y="836712"/>
            <a:chExt cx="9111904" cy="6011912"/>
          </a:xfrm>
        </p:grpSpPr>
        <p:sp>
          <p:nvSpPr>
            <p:cNvPr id="5128" name="Date Placeholder 3">
              <a:extLst>
                <a:ext uri="{FF2B5EF4-FFF2-40B4-BE49-F238E27FC236}">
                  <a16:creationId xmlns="" xmlns:a16="http://schemas.microsoft.com/office/drawing/2014/main" id="{09D2E0C9-28F4-4184-B02B-DCC69BD27962}"/>
                </a:ext>
              </a:extLst>
            </p:cNvPr>
            <p:cNvSpPr txBox="1">
              <a:spLocks noChangeArrowheads="1"/>
            </p:cNvSpPr>
            <p:nvPr/>
          </p:nvSpPr>
          <p:spPr bwMode="auto">
            <a:xfrm>
              <a:off x="523429" y="6462861"/>
              <a:ext cx="32226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IN" altLang="en-US" sz="1200" dirty="0">
                  <a:solidFill>
                    <a:srgbClr val="898989"/>
                  </a:solidFill>
                  <a:latin typeface="Times New Roman" panose="02020603050405020304" pitchFamily="18" charset="0"/>
                  <a:cs typeface="Times New Roman" panose="02020603050405020304" pitchFamily="18" charset="0"/>
                </a:rPr>
                <a:t>St. Francis Institute of Technology</a:t>
              </a:r>
            </a:p>
            <a:p>
              <a:pPr eaLnBrk="1" hangingPunct="1"/>
              <a:r>
                <a:rPr lang="en-IN" altLang="en-US" sz="1200" dirty="0">
                  <a:solidFill>
                    <a:srgbClr val="898989"/>
                  </a:solidFill>
                  <a:latin typeface="Times New Roman" panose="02020603050405020304" pitchFamily="18" charset="0"/>
                  <a:cs typeface="Times New Roman" panose="02020603050405020304" pitchFamily="18" charset="0"/>
                </a:rPr>
                <a:t>Department of Computer Engineering</a:t>
              </a:r>
            </a:p>
          </p:txBody>
        </p:sp>
        <p:sp>
          <p:nvSpPr>
            <p:cNvPr id="5129" name="Slide Number Placeholder 5">
              <a:extLst>
                <a:ext uri="{FF2B5EF4-FFF2-40B4-BE49-F238E27FC236}">
                  <a16:creationId xmlns="" xmlns:a16="http://schemas.microsoft.com/office/drawing/2014/main" id="{CB4508B4-6227-4E06-BF60-543FA84B68B5}"/>
                </a:ext>
              </a:extLst>
            </p:cNvPr>
            <p:cNvSpPr txBox="1">
              <a:spLocks noChangeArrowheads="1"/>
            </p:cNvSpPr>
            <p:nvPr/>
          </p:nvSpPr>
          <p:spPr bwMode="auto">
            <a:xfrm>
              <a:off x="8664575" y="6534299"/>
              <a:ext cx="37147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fld id="{0AA57194-F1F6-4689-8F54-3E74F91445DD}" type="slidenum">
                <a:rPr lang="en-IN" altLang="en-US" sz="1200">
                  <a:solidFill>
                    <a:srgbClr val="898989"/>
                  </a:solidFill>
                  <a:latin typeface="Times New Roman" panose="02020603050405020304" pitchFamily="18" charset="0"/>
                  <a:cs typeface="Times New Roman" panose="02020603050405020304" pitchFamily="18" charset="0"/>
                </a:rPr>
                <a:pPr algn="r" eaLnBrk="1" hangingPunct="1"/>
                <a:t>90</a:t>
              </a:fld>
              <a:endParaRPr lang="en-IN" altLang="en-US" sz="1200">
                <a:solidFill>
                  <a:srgbClr val="898989"/>
                </a:solidFill>
                <a:latin typeface="Times New Roman" panose="02020603050405020304" pitchFamily="18" charset="0"/>
                <a:cs typeface="Times New Roman" panose="02020603050405020304" pitchFamily="18" charset="0"/>
              </a:endParaRPr>
            </a:p>
          </p:txBody>
        </p:sp>
        <p:pic>
          <p:nvPicPr>
            <p:cNvPr id="5130" name="Picture 15">
              <a:extLst>
                <a:ext uri="{FF2B5EF4-FFF2-40B4-BE49-F238E27FC236}">
                  <a16:creationId xmlns="" xmlns:a16="http://schemas.microsoft.com/office/drawing/2014/main" id="{681A31B5-7703-4130-BECB-16872229C1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453336"/>
              <a:ext cx="371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a:extLst>
                <a:ext uri="{FF2B5EF4-FFF2-40B4-BE49-F238E27FC236}">
                  <a16:creationId xmlns="" xmlns:a16="http://schemas.microsoft.com/office/drawing/2014/main" id="{0A3A181D-F36B-491F-84E7-DFA7A69E0DDE}"/>
                </a:ext>
              </a:extLst>
            </p:cNvPr>
            <p:cNvCxnSpPr>
              <a:cxnSpLocks/>
            </p:cNvCxnSpPr>
            <p:nvPr/>
          </p:nvCxnSpPr>
          <p:spPr>
            <a:xfrm>
              <a:off x="-225" y="6381895"/>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133" name="Group 15">
              <a:extLst>
                <a:ext uri="{FF2B5EF4-FFF2-40B4-BE49-F238E27FC236}">
                  <a16:creationId xmlns="" xmlns:a16="http://schemas.microsoft.com/office/drawing/2014/main" id="{FE7D4B06-3176-4447-886A-E5F2DA99F793}"/>
                </a:ext>
              </a:extLst>
            </p:cNvPr>
            <p:cNvGrpSpPr>
              <a:grpSpLocks/>
            </p:cNvGrpSpPr>
            <p:nvPr/>
          </p:nvGrpSpPr>
          <p:grpSpPr bwMode="auto">
            <a:xfrm>
              <a:off x="-3400" y="836712"/>
              <a:ext cx="9111904" cy="84458"/>
              <a:chOff x="-3400" y="836712"/>
              <a:chExt cx="9111904" cy="84458"/>
            </a:xfrm>
          </p:grpSpPr>
          <p:cxnSp>
            <p:nvCxnSpPr>
              <p:cNvPr id="17" name="Straight Connector 16">
                <a:extLst>
                  <a:ext uri="{FF2B5EF4-FFF2-40B4-BE49-F238E27FC236}">
                    <a16:creationId xmlns="" xmlns:a16="http://schemas.microsoft.com/office/drawing/2014/main" id="{F1FCDAE2-8378-4B6E-8E6A-1AEFC53FF066}"/>
                  </a:ext>
                </a:extLst>
              </p:cNvPr>
              <p:cNvCxnSpPr>
                <a:cxnSpLocks/>
              </p:cNvCxnSpPr>
              <p:nvPr/>
            </p:nvCxnSpPr>
            <p:spPr>
              <a:xfrm>
                <a:off x="-225" y="836712"/>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 xmlns:a16="http://schemas.microsoft.com/office/drawing/2014/main" id="{544A434E-6AEF-4617-AD00-99E6387DB73E}"/>
                  </a:ext>
                </a:extLst>
              </p:cNvPr>
              <p:cNvSpPr/>
              <p:nvPr/>
            </p:nvSpPr>
            <p:spPr>
              <a:xfrm>
                <a:off x="-3400" y="836712"/>
                <a:ext cx="4575001" cy="8413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a:p>
            </p:txBody>
          </p:sp>
        </p:grpSp>
      </p:grpSp>
      <p:sp>
        <p:nvSpPr>
          <p:cNvPr id="5124" name="Date Placeholder 3">
            <a:extLst>
              <a:ext uri="{FF2B5EF4-FFF2-40B4-BE49-F238E27FC236}">
                <a16:creationId xmlns="" xmlns:a16="http://schemas.microsoft.com/office/drawing/2014/main" id="{76864762-95E0-4F4C-AC76-43A5EA0AA13D}"/>
              </a:ext>
            </a:extLst>
          </p:cNvPr>
          <p:cNvSpPr txBox="1">
            <a:spLocks noChangeArrowheads="1"/>
          </p:cNvSpPr>
          <p:nvPr/>
        </p:nvSpPr>
        <p:spPr bwMode="auto">
          <a:xfrm>
            <a:off x="4211638" y="6454775"/>
            <a:ext cx="1074737"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endParaRPr lang="en-IN" altLang="en-US" sz="1200" dirty="0">
              <a:solidFill>
                <a:srgbClr val="898989"/>
              </a:solidFill>
              <a:latin typeface="Times New Roman" panose="02020603050405020304" pitchFamily="18" charset="0"/>
              <a:cs typeface="Times New Roman" panose="02020603050405020304" pitchFamily="18" charset="0"/>
            </a:endParaRPr>
          </a:p>
        </p:txBody>
      </p:sp>
      <p:sp>
        <p:nvSpPr>
          <p:cNvPr id="5126" name="Rectangle 18">
            <a:extLst>
              <a:ext uri="{FF2B5EF4-FFF2-40B4-BE49-F238E27FC236}">
                <a16:creationId xmlns="" xmlns:a16="http://schemas.microsoft.com/office/drawing/2014/main" id="{FB488572-D181-476C-B85F-B5A8D188951A}"/>
              </a:ext>
            </a:extLst>
          </p:cNvPr>
          <p:cNvSpPr>
            <a:spLocks noChangeArrowheads="1"/>
          </p:cNvSpPr>
          <p:nvPr/>
        </p:nvSpPr>
        <p:spPr bwMode="auto">
          <a:xfrm>
            <a:off x="2495550" y="6350"/>
            <a:ext cx="65405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700">
                <a:solidFill>
                  <a:srgbClr val="898989"/>
                </a:solidFill>
                <a:latin typeface="Times New Roman" panose="02020603050405020304" pitchFamily="18" charset="0"/>
                <a:cs typeface="Times New Roman" panose="02020603050405020304" pitchFamily="18" charset="0"/>
              </a:rPr>
              <a:t>The material in this presentation belongs to St. Francis Institute of Technology and is solely for educational purposes. Distribution and modifications of the content is prohibited.</a:t>
            </a:r>
            <a:endParaRPr lang="en-IN" altLang="en-US" sz="700">
              <a:solidFill>
                <a:srgbClr val="898989"/>
              </a:solidFill>
              <a:latin typeface="Times New Roman" panose="02020603050405020304" pitchFamily="18" charset="0"/>
              <a:cs typeface="Times New Roman" panose="02020603050405020304" pitchFamily="18" charset="0"/>
            </a:endParaRPr>
          </a:p>
        </p:txBody>
      </p:sp>
      <p:sp>
        <p:nvSpPr>
          <p:cNvPr id="19" name="Rectangle 3">
            <a:extLst>
              <a:ext uri="{FF2B5EF4-FFF2-40B4-BE49-F238E27FC236}">
                <a16:creationId xmlns="" xmlns:a16="http://schemas.microsoft.com/office/drawing/2014/main" id="{AE322D19-C8EB-4909-8DBA-9C0D37B48757}"/>
              </a:ext>
            </a:extLst>
          </p:cNvPr>
          <p:cNvSpPr txBox="1">
            <a:spLocks noChangeArrowheads="1"/>
          </p:cNvSpPr>
          <p:nvPr/>
        </p:nvSpPr>
        <p:spPr bwMode="auto">
          <a:xfrm>
            <a:off x="633998" y="973023"/>
            <a:ext cx="7986713" cy="5199073"/>
          </a:xfrm>
          <a:prstGeom prst="rect">
            <a:avLst/>
          </a:prstGeom>
          <a:noFill/>
          <a:ln w="9525">
            <a:noFill/>
            <a:miter lim="800000"/>
            <a:headEnd/>
            <a:tailEnd/>
          </a:ln>
        </p:spPr>
        <p:txBody>
          <a:bodyPr/>
          <a:lstStyle/>
          <a:p>
            <a:pPr algn="ctr"/>
            <a:r>
              <a:rPr lang="en-IN" sz="2800" b="0" i="0" dirty="0">
                <a:solidFill>
                  <a:srgbClr val="FF0000"/>
                </a:solidFill>
                <a:effectLst/>
                <a:latin typeface="Arial" panose="020B0604020202020204" pitchFamily="34" charset="0"/>
              </a:rPr>
              <a:t>Extended Entity-Relationship (EE-R) Model</a:t>
            </a:r>
            <a:endParaRPr lang="en-US" sz="2400" b="1" dirty="0">
              <a:solidFill>
                <a:srgbClr val="FF0000"/>
              </a:solidFill>
              <a:latin typeface="Source Sans Pro" panose="020B0503030403020204" pitchFamily="34" charset="0"/>
            </a:endParaRPr>
          </a:p>
          <a:p>
            <a:pPr algn="ctr">
              <a:spcBef>
                <a:spcPct val="20000"/>
              </a:spcBef>
              <a:buClr>
                <a:srgbClr val="002060"/>
              </a:buClr>
              <a:buSzPct val="70000"/>
            </a:pPr>
            <a:endParaRPr lang="en-US" b="1" dirty="0">
              <a:solidFill>
                <a:srgbClr val="FF0000"/>
              </a:solidFill>
              <a:latin typeface="Source Sans Pro" panose="020B0503030403020204" pitchFamily="34" charset="0"/>
            </a:endParaRPr>
          </a:p>
          <a:p>
            <a:pPr algn="just"/>
            <a:r>
              <a:rPr lang="en-US" b="0" i="0" dirty="0">
                <a:solidFill>
                  <a:srgbClr val="000000"/>
                </a:solidFill>
                <a:effectLst/>
                <a:latin typeface="Arial" panose="020B0604020202020204" pitchFamily="34" charset="0"/>
              </a:rPr>
              <a:t>EER is a high-level data model that incorporates the extensions to the original ER model. </a:t>
            </a:r>
            <a:endParaRPr lang="en-US" b="0" i="0" dirty="0" smtClean="0">
              <a:solidFill>
                <a:srgbClr val="000000"/>
              </a:solidFill>
              <a:effectLst/>
              <a:latin typeface="Arial" panose="020B0604020202020204" pitchFamily="34" charset="0"/>
            </a:endParaRPr>
          </a:p>
          <a:p>
            <a:pPr algn="just"/>
            <a:endParaRPr lang="en-US" b="0" i="0" dirty="0" smtClean="0">
              <a:solidFill>
                <a:srgbClr val="000000"/>
              </a:solidFill>
              <a:effectLst/>
              <a:latin typeface="Arial" panose="020B0604020202020204" pitchFamily="34" charset="0"/>
            </a:endParaRPr>
          </a:p>
          <a:p>
            <a:pPr algn="just"/>
            <a:r>
              <a:rPr lang="en-US" b="0" i="0" dirty="0" smtClean="0">
                <a:solidFill>
                  <a:srgbClr val="000000"/>
                </a:solidFill>
                <a:effectLst/>
                <a:latin typeface="Arial" panose="020B0604020202020204" pitchFamily="34" charset="0"/>
              </a:rPr>
              <a:t>In </a:t>
            </a:r>
            <a:r>
              <a:rPr lang="en-US" b="0" i="0" dirty="0">
                <a:solidFill>
                  <a:srgbClr val="000000"/>
                </a:solidFill>
                <a:effectLst/>
                <a:latin typeface="Arial" panose="020B0604020202020204" pitchFamily="34" charset="0"/>
              </a:rPr>
              <a:t>addition to ER model concepts EE-R includes −</a:t>
            </a:r>
          </a:p>
          <a:p>
            <a:pPr algn="l">
              <a:buFont typeface="Arial" panose="020B0604020202020204" pitchFamily="34" charset="0"/>
              <a:buChar char="•"/>
            </a:pPr>
            <a:r>
              <a:rPr lang="en-US" b="0" i="0" dirty="0">
                <a:solidFill>
                  <a:srgbClr val="000000"/>
                </a:solidFill>
                <a:effectLst/>
                <a:latin typeface="Arial" panose="020B0604020202020204" pitchFamily="34" charset="0"/>
              </a:rPr>
              <a:t>Subclasses and Super classes.</a:t>
            </a:r>
          </a:p>
          <a:p>
            <a:pPr algn="l">
              <a:buFont typeface="Arial" panose="020B0604020202020204" pitchFamily="34" charset="0"/>
              <a:buChar char="•"/>
            </a:pPr>
            <a:r>
              <a:rPr lang="en-US" b="0" i="0" dirty="0">
                <a:solidFill>
                  <a:srgbClr val="000000"/>
                </a:solidFill>
                <a:effectLst/>
                <a:latin typeface="Arial" panose="020B0604020202020204" pitchFamily="34" charset="0"/>
              </a:rPr>
              <a:t>Specialization and Generalization.</a:t>
            </a:r>
          </a:p>
          <a:p>
            <a:pPr algn="l">
              <a:buFont typeface="Arial" panose="020B0604020202020204" pitchFamily="34" charset="0"/>
              <a:buChar char="•"/>
            </a:pPr>
            <a:r>
              <a:rPr lang="en-US" b="0" i="0" dirty="0" smtClean="0">
                <a:solidFill>
                  <a:srgbClr val="000000"/>
                </a:solidFill>
                <a:effectLst/>
                <a:latin typeface="Arial" panose="020B0604020202020204" pitchFamily="34" charset="0"/>
              </a:rPr>
              <a:t>Aggregation</a:t>
            </a:r>
            <a:r>
              <a:rPr lang="en-US" b="0" i="0" dirty="0">
                <a:solidFill>
                  <a:srgbClr val="000000"/>
                </a:solidFill>
                <a:effectLst/>
                <a:latin typeface="Arial" panose="020B0604020202020204" pitchFamily="34" charset="0"/>
              </a:rPr>
              <a:t>.</a:t>
            </a:r>
          </a:p>
          <a:p>
            <a:pPr algn="just"/>
            <a:r>
              <a:rPr lang="en-US" b="0" i="0" dirty="0">
                <a:solidFill>
                  <a:srgbClr val="000000"/>
                </a:solidFill>
                <a:effectLst/>
                <a:latin typeface="Arial" panose="020B0604020202020204" pitchFamily="34" charset="0"/>
              </a:rPr>
              <a:t>These concepts are used to create EE-R diagrams.</a:t>
            </a:r>
          </a:p>
          <a:p>
            <a:pPr algn="ctr">
              <a:spcBef>
                <a:spcPct val="20000"/>
              </a:spcBef>
              <a:buClr>
                <a:srgbClr val="002060"/>
              </a:buClr>
              <a:buSzPct val="70000"/>
            </a:pPr>
            <a:endParaRPr lang="en-IN" sz="2400" b="1" dirty="0">
              <a:solidFill>
                <a:srgbClr val="FF0000"/>
              </a:solidFill>
            </a:endParaRPr>
          </a:p>
        </p:txBody>
      </p:sp>
      <p:sp>
        <p:nvSpPr>
          <p:cNvPr id="16" name="Date Placeholder 3">
            <a:extLst>
              <a:ext uri="{FF2B5EF4-FFF2-40B4-BE49-F238E27FC236}">
                <a16:creationId xmlns="" xmlns:a16="http://schemas.microsoft.com/office/drawing/2014/main" id="{0893B3C5-1CF1-4F28-9680-DDFF9980EC8B}"/>
              </a:ext>
            </a:extLst>
          </p:cNvPr>
          <p:cNvSpPr txBox="1">
            <a:spLocks noChangeArrowheads="1"/>
          </p:cNvSpPr>
          <p:nvPr/>
        </p:nvSpPr>
        <p:spPr bwMode="auto">
          <a:xfrm>
            <a:off x="5940152" y="6453190"/>
            <a:ext cx="2613848" cy="358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r>
              <a:rPr lang="en-IN" altLang="en-US" sz="1200" dirty="0">
                <a:solidFill>
                  <a:srgbClr val="898989"/>
                </a:solidFill>
                <a:latin typeface="Times New Roman" panose="02020603050405020304" pitchFamily="18" charset="0"/>
                <a:cs typeface="Times New Roman" panose="02020603050405020304" pitchFamily="18" charset="0"/>
              </a:rPr>
              <a:t>Database Management </a:t>
            </a:r>
            <a:r>
              <a:rPr lang="en-IN" altLang="en-US" sz="1200" dirty="0" smtClean="0">
                <a:solidFill>
                  <a:srgbClr val="898989"/>
                </a:solidFill>
                <a:latin typeface="Times New Roman" panose="02020603050405020304" pitchFamily="18" charset="0"/>
                <a:cs typeface="Times New Roman" panose="02020603050405020304" pitchFamily="18" charset="0"/>
              </a:rPr>
              <a:t>System</a:t>
            </a:r>
            <a:endParaRPr lang="en-IN" altLang="en-US" sz="1200" dirty="0">
              <a:solidFill>
                <a:srgbClr val="898989"/>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46275098"/>
      </p:ext>
    </p:extLst>
  </p:cSld>
  <p:clrMapOvr>
    <a:masterClrMapping/>
  </p:clrMapOvr>
  <p:transition advTm="7505"/>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70BB486-27A6-4743-BE9E-A23838E4AF2F}"/>
              </a:ext>
            </a:extLst>
          </p:cNvPr>
          <p:cNvSpPr>
            <a:spLocks noGrp="1"/>
          </p:cNvSpPr>
          <p:nvPr>
            <p:ph type="title"/>
          </p:nvPr>
        </p:nvSpPr>
        <p:spPr/>
        <p:txBody>
          <a:bodyPr/>
          <a:lstStyle/>
          <a:p>
            <a:pPr algn="l"/>
            <a:r>
              <a:rPr lang="en-IN" sz="2400" b="1" i="0" dirty="0">
                <a:solidFill>
                  <a:srgbClr val="FF0000"/>
                </a:solidFill>
                <a:effectLst/>
                <a:latin typeface="Arial" panose="020B0604020202020204" pitchFamily="34" charset="0"/>
              </a:rPr>
              <a:t>Subclasses and Super class</a:t>
            </a:r>
          </a:p>
        </p:txBody>
      </p:sp>
      <p:sp>
        <p:nvSpPr>
          <p:cNvPr id="3" name="Content Placeholder 2">
            <a:extLst>
              <a:ext uri="{FF2B5EF4-FFF2-40B4-BE49-F238E27FC236}">
                <a16:creationId xmlns="" xmlns:a16="http://schemas.microsoft.com/office/drawing/2014/main" id="{43E2682F-FC7A-4DD1-93AC-B7A27756025C}"/>
              </a:ext>
            </a:extLst>
          </p:cNvPr>
          <p:cNvSpPr>
            <a:spLocks noGrp="1"/>
          </p:cNvSpPr>
          <p:nvPr>
            <p:ph idx="1"/>
          </p:nvPr>
        </p:nvSpPr>
        <p:spPr>
          <a:xfrm>
            <a:off x="628650" y="1556792"/>
            <a:ext cx="7886700" cy="4620171"/>
          </a:xfrm>
        </p:spPr>
        <p:txBody>
          <a:bodyPr/>
          <a:lstStyle/>
          <a:p>
            <a:pPr algn="just"/>
            <a:r>
              <a:rPr lang="en-US" sz="2000" dirty="0">
                <a:solidFill>
                  <a:srgbClr val="000000"/>
                </a:solidFill>
                <a:cs typeface="Arial" pitchFamily="34" charset="0"/>
              </a:rPr>
              <a:t>Super class is an entity that can be divided into further subtype</a:t>
            </a:r>
            <a:r>
              <a:rPr lang="en-US" sz="2000" dirty="0" smtClean="0">
                <a:solidFill>
                  <a:srgbClr val="000000"/>
                </a:solidFill>
                <a:cs typeface="Arial" pitchFamily="34" charset="0"/>
              </a:rPr>
              <a:t>.</a:t>
            </a:r>
          </a:p>
          <a:p>
            <a:pPr algn="just"/>
            <a:r>
              <a:rPr lang="en-US" sz="2000" dirty="0" smtClean="0">
                <a:solidFill>
                  <a:srgbClr val="000000"/>
                </a:solidFill>
                <a:cs typeface="Arial" pitchFamily="34" charset="0"/>
              </a:rPr>
              <a:t> </a:t>
            </a:r>
            <a:r>
              <a:rPr lang="en-US" sz="2000" dirty="0" smtClean="0">
                <a:cs typeface="Arial" pitchFamily="34" charset="0"/>
              </a:rPr>
              <a:t>A </a:t>
            </a:r>
            <a:r>
              <a:rPr lang="en-US" sz="2000" dirty="0">
                <a:cs typeface="Arial" pitchFamily="34" charset="0"/>
              </a:rPr>
              <a:t>superclass is the class from which many subclasses can be </a:t>
            </a:r>
            <a:r>
              <a:rPr lang="en-US" sz="2000" dirty="0" smtClean="0">
                <a:cs typeface="Arial" pitchFamily="34" charset="0"/>
              </a:rPr>
              <a:t>created.</a:t>
            </a:r>
          </a:p>
          <a:p>
            <a:pPr algn="just"/>
            <a:r>
              <a:rPr lang="en-US" sz="2000" dirty="0" smtClean="0">
                <a:cs typeface="Arial" pitchFamily="34" charset="0"/>
              </a:rPr>
              <a:t>The </a:t>
            </a:r>
            <a:r>
              <a:rPr lang="en-US" sz="2000" dirty="0">
                <a:cs typeface="Arial" pitchFamily="34" charset="0"/>
              </a:rPr>
              <a:t>subclasses inherit the characteristics of a superclass. </a:t>
            </a:r>
            <a:endParaRPr lang="en-US" sz="2000" dirty="0" smtClean="0">
              <a:cs typeface="Arial" pitchFamily="34" charset="0"/>
            </a:endParaRPr>
          </a:p>
          <a:p>
            <a:pPr algn="just"/>
            <a:r>
              <a:rPr lang="en-US" sz="2000" dirty="0" smtClean="0">
                <a:cs typeface="Arial" pitchFamily="34" charset="0"/>
              </a:rPr>
              <a:t>The </a:t>
            </a:r>
            <a:r>
              <a:rPr lang="en-US" sz="2000" dirty="0">
                <a:cs typeface="Arial" pitchFamily="34" charset="0"/>
              </a:rPr>
              <a:t>superclass is also known as the parent class or base class</a:t>
            </a:r>
            <a:r>
              <a:rPr lang="en-US" sz="2000" dirty="0"/>
              <a:t>. </a:t>
            </a:r>
            <a:endParaRPr lang="en-US" sz="2000" b="0" i="0" dirty="0">
              <a:solidFill>
                <a:srgbClr val="000000"/>
              </a:solidFill>
              <a:effectLst/>
            </a:endParaRPr>
          </a:p>
          <a:p>
            <a:pPr algn="just"/>
            <a:r>
              <a:rPr lang="en-US" sz="2000" b="0" i="0" dirty="0">
                <a:solidFill>
                  <a:srgbClr val="000000"/>
                </a:solidFill>
                <a:effectLst/>
                <a:latin typeface="Arial" panose="020B0604020202020204" pitchFamily="34" charset="0"/>
              </a:rPr>
              <a:t>For </a:t>
            </a:r>
            <a:r>
              <a:rPr lang="en-US" sz="2000" b="1" i="0" dirty="0">
                <a:solidFill>
                  <a:srgbClr val="000000"/>
                </a:solidFill>
                <a:effectLst/>
                <a:latin typeface="Arial" panose="020B0604020202020204" pitchFamily="34" charset="0"/>
              </a:rPr>
              <a:t>example</a:t>
            </a:r>
            <a:r>
              <a:rPr lang="en-US" sz="2000" b="0" i="0" dirty="0">
                <a:solidFill>
                  <a:srgbClr val="000000"/>
                </a:solidFill>
                <a:effectLst/>
                <a:latin typeface="Arial" panose="020B0604020202020204" pitchFamily="34" charset="0"/>
              </a:rPr>
              <a:t> − consider Shape super class.</a:t>
            </a:r>
          </a:p>
          <a:p>
            <a:pPr marL="0" indent="0">
              <a:buNone/>
            </a:pPr>
            <a:endParaRPr lang="en-IN" dirty="0"/>
          </a:p>
        </p:txBody>
      </p:sp>
      <p:pic>
        <p:nvPicPr>
          <p:cNvPr id="4" name="Picture 3">
            <a:extLst>
              <a:ext uri="{FF2B5EF4-FFF2-40B4-BE49-F238E27FC236}">
                <a16:creationId xmlns="" xmlns:a16="http://schemas.microsoft.com/office/drawing/2014/main" id="{940E7E07-1685-41B9-847B-389B62F90E5F}"/>
              </a:ext>
            </a:extLst>
          </p:cNvPr>
          <p:cNvPicPr>
            <a:picLocks noChangeAspect="1"/>
          </p:cNvPicPr>
          <p:nvPr/>
        </p:nvPicPr>
        <p:blipFill>
          <a:blip r:embed="rId2"/>
          <a:stretch>
            <a:fillRect/>
          </a:stretch>
        </p:blipFill>
        <p:spPr>
          <a:xfrm>
            <a:off x="628650" y="3595986"/>
            <a:ext cx="7595369" cy="2896889"/>
          </a:xfrm>
          <a:prstGeom prst="rect">
            <a:avLst/>
          </a:prstGeom>
        </p:spPr>
      </p:pic>
    </p:spTree>
    <p:extLst>
      <p:ext uri="{BB962C8B-B14F-4D97-AF65-F5344CB8AC3E}">
        <p14:creationId xmlns:p14="http://schemas.microsoft.com/office/powerpoint/2010/main" val="91541420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6F76A00-24E1-47F1-A833-D0C9DD6243F6}"/>
              </a:ext>
            </a:extLst>
          </p:cNvPr>
          <p:cNvSpPr>
            <a:spLocks noGrp="1"/>
          </p:cNvSpPr>
          <p:nvPr>
            <p:ph idx="1"/>
          </p:nvPr>
        </p:nvSpPr>
        <p:spPr>
          <a:xfrm>
            <a:off x="628650" y="836712"/>
            <a:ext cx="7886700" cy="5340251"/>
          </a:xfrm>
        </p:spPr>
        <p:txBody>
          <a:bodyPr/>
          <a:lstStyle/>
          <a:p>
            <a:pPr algn="just"/>
            <a:r>
              <a:rPr lang="en-US" sz="2000" b="0" i="0" dirty="0">
                <a:solidFill>
                  <a:srgbClr val="000000"/>
                </a:solidFill>
                <a:effectLst/>
                <a:latin typeface="Arial" panose="020B0604020202020204" pitchFamily="34" charset="0"/>
              </a:rPr>
              <a:t>Super class shape has sub groups: Triangle, Square and Circle.</a:t>
            </a:r>
          </a:p>
          <a:p>
            <a:pPr algn="just"/>
            <a:r>
              <a:rPr lang="en-US" sz="2000" b="0" i="0" dirty="0">
                <a:solidFill>
                  <a:srgbClr val="000000"/>
                </a:solidFill>
                <a:effectLst/>
                <a:latin typeface="Arial" panose="020B0604020202020204" pitchFamily="34" charset="0"/>
              </a:rPr>
              <a:t>Sub classes are the group of entities with some unique attributes</a:t>
            </a:r>
            <a:r>
              <a:rPr lang="en-US" sz="2000" b="0" i="0" dirty="0" smtClean="0">
                <a:solidFill>
                  <a:srgbClr val="000000"/>
                </a:solidFill>
                <a:effectLst/>
                <a:latin typeface="Arial" panose="020B0604020202020204" pitchFamily="34" charset="0"/>
              </a:rPr>
              <a:t>.</a:t>
            </a:r>
          </a:p>
          <a:p>
            <a:pPr algn="just"/>
            <a:r>
              <a:rPr lang="en-US" sz="2000" b="0" i="0" dirty="0" smtClean="0">
                <a:solidFill>
                  <a:srgbClr val="000000"/>
                </a:solidFill>
                <a:effectLst/>
                <a:latin typeface="Arial" panose="020B0604020202020204" pitchFamily="34" charset="0"/>
              </a:rPr>
              <a:t>Sub </a:t>
            </a:r>
            <a:r>
              <a:rPr lang="en-US" sz="2000" b="0" i="0" dirty="0">
                <a:solidFill>
                  <a:srgbClr val="000000"/>
                </a:solidFill>
                <a:effectLst/>
                <a:latin typeface="Arial" panose="020B0604020202020204" pitchFamily="34" charset="0"/>
              </a:rPr>
              <a:t>class inherits the properties and attributes from super class</a:t>
            </a:r>
            <a:r>
              <a:rPr lang="en-US" b="0" i="0" dirty="0">
                <a:solidFill>
                  <a:srgbClr val="000000"/>
                </a:solidFill>
                <a:effectLst/>
                <a:latin typeface="Arial" panose="020B0604020202020204" pitchFamily="34" charset="0"/>
              </a:rPr>
              <a:t>.</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391" t="26293" r="50685" b="23707"/>
          <a:stretch/>
        </p:blipFill>
        <p:spPr bwMode="auto">
          <a:xfrm>
            <a:off x="1259632" y="2420887"/>
            <a:ext cx="6984776" cy="39456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48337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6778" t="15653" r="41444" b="58623"/>
          <a:stretch/>
        </p:blipFill>
        <p:spPr bwMode="auto">
          <a:xfrm>
            <a:off x="899592" y="1844824"/>
            <a:ext cx="4893613" cy="27944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33025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260648"/>
            <a:ext cx="7886700" cy="4351338"/>
          </a:xfrm>
        </p:spPr>
        <p:txBody>
          <a:bodyPr/>
          <a:lstStyle/>
          <a:p>
            <a:r>
              <a:rPr lang="en-US" sz="1800" dirty="0"/>
              <a:t>Example – </a:t>
            </a:r>
            <a:endParaRPr lang="en-US" sz="1800" dirty="0" smtClean="0"/>
          </a:p>
          <a:p>
            <a:pPr marL="0" indent="0">
              <a:buNone/>
            </a:pPr>
            <a:r>
              <a:rPr lang="en-US" sz="1800" dirty="0" smtClean="0"/>
              <a:t>consider we </a:t>
            </a:r>
            <a:r>
              <a:rPr lang="en-US" sz="1800" dirty="0"/>
              <a:t>have </a:t>
            </a:r>
            <a:r>
              <a:rPr lang="en-US" sz="1800" dirty="0" smtClean="0"/>
              <a:t>3 </a:t>
            </a:r>
            <a:r>
              <a:rPr lang="en-US" sz="1800" dirty="0"/>
              <a:t>sets of employees: Secretary, Technician, and Engineer. </a:t>
            </a:r>
            <a:endParaRPr lang="en-US" sz="1800" dirty="0" smtClean="0"/>
          </a:p>
          <a:p>
            <a:pPr marL="0" indent="0">
              <a:buNone/>
            </a:pPr>
            <a:r>
              <a:rPr lang="en-US" sz="1800" dirty="0" smtClean="0"/>
              <a:t>The </a:t>
            </a:r>
            <a:r>
              <a:rPr lang="en-US" sz="1800" dirty="0"/>
              <a:t>employee is super-class of the rest three sets of individual sub-class is a subset of Employee set. </a:t>
            </a:r>
          </a:p>
          <a:p>
            <a:endParaRPr lang="en-US" dirty="0"/>
          </a:p>
          <a:p>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188" y="1988840"/>
            <a:ext cx="7667625" cy="3649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910800" y="2366280"/>
              <a:ext cx="6965640" cy="3027600"/>
            </p14:xfrm>
          </p:contentPart>
        </mc:Choice>
        <mc:Fallback xmlns="">
          <p:pic>
            <p:nvPicPr>
              <p:cNvPr id="2" name="Ink 1"/>
              <p:cNvPicPr/>
              <p:nvPr/>
            </p:nvPicPr>
            <p:blipFill>
              <a:blip r:embed="rId4"/>
              <a:stretch>
                <a:fillRect/>
              </a:stretch>
            </p:blipFill>
            <p:spPr>
              <a:xfrm>
                <a:off x="901440" y="2356920"/>
                <a:ext cx="6984360" cy="3046320"/>
              </a:xfrm>
              <a:prstGeom prst="rect">
                <a:avLst/>
              </a:prstGeom>
            </p:spPr>
          </p:pic>
        </mc:Fallback>
      </mc:AlternateContent>
    </p:spTree>
    <p:extLst>
      <p:ext uri="{BB962C8B-B14F-4D97-AF65-F5344CB8AC3E}">
        <p14:creationId xmlns:p14="http://schemas.microsoft.com/office/powerpoint/2010/main" val="132498757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3">
            <a:extLst>
              <a:ext uri="{FF2B5EF4-FFF2-40B4-BE49-F238E27FC236}">
                <a16:creationId xmlns="" xmlns:a16="http://schemas.microsoft.com/office/drawing/2014/main" id="{A2044DBA-A9D3-4F2C-855E-79B57B7AA31E}"/>
              </a:ext>
            </a:extLst>
          </p:cNvPr>
          <p:cNvSpPr txBox="1">
            <a:spLocks noChangeArrowheads="1"/>
          </p:cNvSpPr>
          <p:nvPr/>
        </p:nvSpPr>
        <p:spPr bwMode="auto">
          <a:xfrm>
            <a:off x="4211638" y="26035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sz="1800">
              <a:latin typeface="Verdana" panose="020B0604030504040204" pitchFamily="34" charset="0"/>
              <a:cs typeface="Arial" panose="020B0604020202020204" pitchFamily="34" charset="0"/>
            </a:endParaRPr>
          </a:p>
        </p:txBody>
      </p:sp>
      <p:grpSp>
        <p:nvGrpSpPr>
          <p:cNvPr id="5123" name="Group 9">
            <a:extLst>
              <a:ext uri="{FF2B5EF4-FFF2-40B4-BE49-F238E27FC236}">
                <a16:creationId xmlns="" xmlns:a16="http://schemas.microsoft.com/office/drawing/2014/main" id="{59DCAB17-C168-477D-9174-0A626FD1C5DC}"/>
              </a:ext>
            </a:extLst>
          </p:cNvPr>
          <p:cNvGrpSpPr>
            <a:grpSpLocks/>
          </p:cNvGrpSpPr>
          <p:nvPr/>
        </p:nvGrpSpPr>
        <p:grpSpPr bwMode="auto">
          <a:xfrm>
            <a:off x="-3175" y="836613"/>
            <a:ext cx="9112250" cy="6011862"/>
            <a:chOff x="-3400" y="836712"/>
            <a:chExt cx="9111904" cy="6011912"/>
          </a:xfrm>
        </p:grpSpPr>
        <p:sp>
          <p:nvSpPr>
            <p:cNvPr id="5128" name="Date Placeholder 3">
              <a:extLst>
                <a:ext uri="{FF2B5EF4-FFF2-40B4-BE49-F238E27FC236}">
                  <a16:creationId xmlns="" xmlns:a16="http://schemas.microsoft.com/office/drawing/2014/main" id="{09D2E0C9-28F4-4184-B02B-DCC69BD27962}"/>
                </a:ext>
              </a:extLst>
            </p:cNvPr>
            <p:cNvSpPr txBox="1">
              <a:spLocks noChangeArrowheads="1"/>
            </p:cNvSpPr>
            <p:nvPr/>
          </p:nvSpPr>
          <p:spPr bwMode="auto">
            <a:xfrm>
              <a:off x="523429" y="6462861"/>
              <a:ext cx="32226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IN" altLang="en-US" sz="1200" dirty="0">
                  <a:solidFill>
                    <a:srgbClr val="898989"/>
                  </a:solidFill>
                  <a:latin typeface="Times New Roman" panose="02020603050405020304" pitchFamily="18" charset="0"/>
                  <a:cs typeface="Times New Roman" panose="02020603050405020304" pitchFamily="18" charset="0"/>
                </a:rPr>
                <a:t>St. Francis Institute of Technology</a:t>
              </a:r>
            </a:p>
            <a:p>
              <a:pPr eaLnBrk="1" hangingPunct="1"/>
              <a:r>
                <a:rPr lang="en-IN" altLang="en-US" sz="1200" dirty="0">
                  <a:solidFill>
                    <a:srgbClr val="898989"/>
                  </a:solidFill>
                  <a:latin typeface="Times New Roman" panose="02020603050405020304" pitchFamily="18" charset="0"/>
                  <a:cs typeface="Times New Roman" panose="02020603050405020304" pitchFamily="18" charset="0"/>
                </a:rPr>
                <a:t>Department of Computer Engineering</a:t>
              </a:r>
            </a:p>
          </p:txBody>
        </p:sp>
        <p:sp>
          <p:nvSpPr>
            <p:cNvPr id="5129" name="Slide Number Placeholder 5">
              <a:extLst>
                <a:ext uri="{FF2B5EF4-FFF2-40B4-BE49-F238E27FC236}">
                  <a16:creationId xmlns="" xmlns:a16="http://schemas.microsoft.com/office/drawing/2014/main" id="{CB4508B4-6227-4E06-BF60-543FA84B68B5}"/>
                </a:ext>
              </a:extLst>
            </p:cNvPr>
            <p:cNvSpPr txBox="1">
              <a:spLocks noChangeArrowheads="1"/>
            </p:cNvSpPr>
            <p:nvPr/>
          </p:nvSpPr>
          <p:spPr bwMode="auto">
            <a:xfrm>
              <a:off x="8664575" y="6534299"/>
              <a:ext cx="37147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fld id="{0AA57194-F1F6-4689-8F54-3E74F91445DD}" type="slidenum">
                <a:rPr lang="en-IN" altLang="en-US" sz="1200">
                  <a:solidFill>
                    <a:srgbClr val="898989"/>
                  </a:solidFill>
                  <a:latin typeface="Times New Roman" panose="02020603050405020304" pitchFamily="18" charset="0"/>
                  <a:cs typeface="Times New Roman" panose="02020603050405020304" pitchFamily="18" charset="0"/>
                </a:rPr>
                <a:pPr algn="r" eaLnBrk="1" hangingPunct="1"/>
                <a:t>95</a:t>
              </a:fld>
              <a:endParaRPr lang="en-IN" altLang="en-US" sz="1200">
                <a:solidFill>
                  <a:srgbClr val="898989"/>
                </a:solidFill>
                <a:latin typeface="Times New Roman" panose="02020603050405020304" pitchFamily="18" charset="0"/>
                <a:cs typeface="Times New Roman" panose="02020603050405020304" pitchFamily="18" charset="0"/>
              </a:endParaRPr>
            </a:p>
          </p:txBody>
        </p:sp>
        <p:pic>
          <p:nvPicPr>
            <p:cNvPr id="5130" name="Picture 15">
              <a:extLst>
                <a:ext uri="{FF2B5EF4-FFF2-40B4-BE49-F238E27FC236}">
                  <a16:creationId xmlns="" xmlns:a16="http://schemas.microsoft.com/office/drawing/2014/main" id="{681A31B5-7703-4130-BECB-16872229C1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453336"/>
              <a:ext cx="371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a:extLst>
                <a:ext uri="{FF2B5EF4-FFF2-40B4-BE49-F238E27FC236}">
                  <a16:creationId xmlns="" xmlns:a16="http://schemas.microsoft.com/office/drawing/2014/main" id="{0A3A181D-F36B-491F-84E7-DFA7A69E0DDE}"/>
                </a:ext>
              </a:extLst>
            </p:cNvPr>
            <p:cNvCxnSpPr>
              <a:cxnSpLocks/>
            </p:cNvCxnSpPr>
            <p:nvPr/>
          </p:nvCxnSpPr>
          <p:spPr>
            <a:xfrm>
              <a:off x="-225" y="6381895"/>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133" name="Group 15">
              <a:extLst>
                <a:ext uri="{FF2B5EF4-FFF2-40B4-BE49-F238E27FC236}">
                  <a16:creationId xmlns="" xmlns:a16="http://schemas.microsoft.com/office/drawing/2014/main" id="{FE7D4B06-3176-4447-886A-E5F2DA99F793}"/>
                </a:ext>
              </a:extLst>
            </p:cNvPr>
            <p:cNvGrpSpPr>
              <a:grpSpLocks/>
            </p:cNvGrpSpPr>
            <p:nvPr/>
          </p:nvGrpSpPr>
          <p:grpSpPr bwMode="auto">
            <a:xfrm>
              <a:off x="-3400" y="836712"/>
              <a:ext cx="9111904" cy="84458"/>
              <a:chOff x="-3400" y="836712"/>
              <a:chExt cx="9111904" cy="84458"/>
            </a:xfrm>
          </p:grpSpPr>
          <p:cxnSp>
            <p:nvCxnSpPr>
              <p:cNvPr id="17" name="Straight Connector 16">
                <a:extLst>
                  <a:ext uri="{FF2B5EF4-FFF2-40B4-BE49-F238E27FC236}">
                    <a16:creationId xmlns="" xmlns:a16="http://schemas.microsoft.com/office/drawing/2014/main" id="{F1FCDAE2-8378-4B6E-8E6A-1AEFC53FF066}"/>
                  </a:ext>
                </a:extLst>
              </p:cNvPr>
              <p:cNvCxnSpPr>
                <a:cxnSpLocks/>
              </p:cNvCxnSpPr>
              <p:nvPr/>
            </p:nvCxnSpPr>
            <p:spPr>
              <a:xfrm>
                <a:off x="-225" y="836712"/>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 xmlns:a16="http://schemas.microsoft.com/office/drawing/2014/main" id="{544A434E-6AEF-4617-AD00-99E6387DB73E}"/>
                  </a:ext>
                </a:extLst>
              </p:cNvPr>
              <p:cNvSpPr/>
              <p:nvPr/>
            </p:nvSpPr>
            <p:spPr>
              <a:xfrm>
                <a:off x="-3400" y="836712"/>
                <a:ext cx="4575001" cy="8413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a:p>
            </p:txBody>
          </p:sp>
        </p:grpSp>
      </p:grpSp>
      <p:sp>
        <p:nvSpPr>
          <p:cNvPr id="5124" name="Date Placeholder 3">
            <a:extLst>
              <a:ext uri="{FF2B5EF4-FFF2-40B4-BE49-F238E27FC236}">
                <a16:creationId xmlns="" xmlns:a16="http://schemas.microsoft.com/office/drawing/2014/main" id="{76864762-95E0-4F4C-AC76-43A5EA0AA13D}"/>
              </a:ext>
            </a:extLst>
          </p:cNvPr>
          <p:cNvSpPr txBox="1">
            <a:spLocks noChangeArrowheads="1"/>
          </p:cNvSpPr>
          <p:nvPr/>
        </p:nvSpPr>
        <p:spPr bwMode="auto">
          <a:xfrm>
            <a:off x="4211638" y="6454775"/>
            <a:ext cx="1074737"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endParaRPr lang="en-IN" altLang="en-US" sz="1200" dirty="0">
              <a:solidFill>
                <a:srgbClr val="898989"/>
              </a:solidFill>
              <a:latin typeface="Times New Roman" panose="02020603050405020304" pitchFamily="18" charset="0"/>
              <a:cs typeface="Times New Roman" panose="02020603050405020304" pitchFamily="18" charset="0"/>
            </a:endParaRPr>
          </a:p>
        </p:txBody>
      </p:sp>
      <p:sp>
        <p:nvSpPr>
          <p:cNvPr id="5126" name="Rectangle 18">
            <a:extLst>
              <a:ext uri="{FF2B5EF4-FFF2-40B4-BE49-F238E27FC236}">
                <a16:creationId xmlns="" xmlns:a16="http://schemas.microsoft.com/office/drawing/2014/main" id="{FB488572-D181-476C-B85F-B5A8D188951A}"/>
              </a:ext>
            </a:extLst>
          </p:cNvPr>
          <p:cNvSpPr>
            <a:spLocks noChangeArrowheads="1"/>
          </p:cNvSpPr>
          <p:nvPr/>
        </p:nvSpPr>
        <p:spPr bwMode="auto">
          <a:xfrm>
            <a:off x="2495550" y="6350"/>
            <a:ext cx="65405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700">
                <a:solidFill>
                  <a:srgbClr val="898989"/>
                </a:solidFill>
                <a:latin typeface="Times New Roman" panose="02020603050405020304" pitchFamily="18" charset="0"/>
                <a:cs typeface="Times New Roman" panose="02020603050405020304" pitchFamily="18" charset="0"/>
              </a:rPr>
              <a:t>The material in this presentation belongs to St. Francis Institute of Technology and is solely for educational purposes. Distribution and modifications of the content is prohibited.</a:t>
            </a:r>
            <a:endParaRPr lang="en-IN" altLang="en-US" sz="700">
              <a:solidFill>
                <a:srgbClr val="898989"/>
              </a:solidFill>
              <a:latin typeface="Times New Roman" panose="02020603050405020304" pitchFamily="18" charset="0"/>
              <a:cs typeface="Times New Roman" panose="02020603050405020304" pitchFamily="18" charset="0"/>
            </a:endParaRPr>
          </a:p>
        </p:txBody>
      </p:sp>
      <p:sp>
        <p:nvSpPr>
          <p:cNvPr id="19" name="Rectangle 3">
            <a:extLst>
              <a:ext uri="{FF2B5EF4-FFF2-40B4-BE49-F238E27FC236}">
                <a16:creationId xmlns="" xmlns:a16="http://schemas.microsoft.com/office/drawing/2014/main" id="{AE322D19-C8EB-4909-8DBA-9C0D37B48757}"/>
              </a:ext>
            </a:extLst>
          </p:cNvPr>
          <p:cNvSpPr txBox="1">
            <a:spLocks noChangeArrowheads="1"/>
          </p:cNvSpPr>
          <p:nvPr/>
        </p:nvSpPr>
        <p:spPr bwMode="auto">
          <a:xfrm>
            <a:off x="633998" y="973023"/>
            <a:ext cx="7986713" cy="5199073"/>
          </a:xfrm>
          <a:prstGeom prst="rect">
            <a:avLst/>
          </a:prstGeom>
          <a:noFill/>
          <a:ln w="9525">
            <a:noFill/>
            <a:miter lim="800000"/>
            <a:headEnd/>
            <a:tailEnd/>
          </a:ln>
        </p:spPr>
        <p:txBody>
          <a:bodyPr/>
          <a:lstStyle/>
          <a:p>
            <a:pPr algn="just"/>
            <a:r>
              <a:rPr lang="en-US" sz="2800" dirty="0" smtClean="0">
                <a:solidFill>
                  <a:srgbClr val="FF0000"/>
                </a:solidFill>
              </a:rPr>
              <a:t>Specialization</a:t>
            </a:r>
          </a:p>
          <a:p>
            <a:pPr algn="just"/>
            <a:endParaRPr lang="en-US" sz="2800" dirty="0">
              <a:solidFill>
                <a:srgbClr val="FF0000"/>
              </a:solidFill>
            </a:endParaRPr>
          </a:p>
          <a:p>
            <a:pPr algn="just"/>
            <a:r>
              <a:rPr lang="en-US" sz="2400" dirty="0" smtClean="0"/>
              <a:t>The </a:t>
            </a:r>
            <a:r>
              <a:rPr lang="en-US" sz="2400" dirty="0"/>
              <a:t>process of defining subclasses of an entity type is called specialization. </a:t>
            </a:r>
            <a:endParaRPr lang="en-US" sz="2400" dirty="0" smtClean="0"/>
          </a:p>
          <a:p>
            <a:pPr algn="just"/>
            <a:r>
              <a:rPr lang="en-US" sz="2400" dirty="0" smtClean="0"/>
              <a:t>• </a:t>
            </a:r>
            <a:r>
              <a:rPr lang="en-US" sz="2400" dirty="0"/>
              <a:t>This entity type is called “superclass” of the specialization. </a:t>
            </a:r>
            <a:endParaRPr lang="en-US" sz="2400" dirty="0" smtClean="0"/>
          </a:p>
          <a:p>
            <a:pPr algn="just"/>
            <a:r>
              <a:rPr lang="en-US" sz="2400" dirty="0" smtClean="0"/>
              <a:t>• </a:t>
            </a:r>
            <a:r>
              <a:rPr lang="en-US" sz="2400" dirty="0"/>
              <a:t>Specialization distinguishes between subclasses based on a certain </a:t>
            </a:r>
            <a:r>
              <a:rPr lang="en-US" sz="2400" dirty="0" smtClean="0"/>
              <a:t>method:-</a:t>
            </a:r>
          </a:p>
          <a:p>
            <a:pPr algn="just"/>
            <a:r>
              <a:rPr lang="en-US" sz="2400" dirty="0" smtClean="0"/>
              <a:t>Example</a:t>
            </a:r>
            <a:r>
              <a:rPr lang="en-US" sz="2400" dirty="0"/>
              <a:t>: Salaried Employee and Hourly Employee are grouped together because they are classified based on paying method</a:t>
            </a:r>
            <a:r>
              <a:rPr lang="en-US" sz="2400" dirty="0" smtClean="0"/>
              <a:t>.</a:t>
            </a:r>
            <a:r>
              <a:rPr lang="en-US" sz="2400" b="1" dirty="0">
                <a:solidFill>
                  <a:srgbClr val="FF0000"/>
                </a:solidFill>
                <a:latin typeface="Source Sans Pro" panose="020B0503030403020204" pitchFamily="34" charset="0"/>
              </a:rPr>
              <a:t/>
            </a:r>
            <a:br>
              <a:rPr lang="en-US" sz="2400" b="1" dirty="0">
                <a:solidFill>
                  <a:srgbClr val="FF0000"/>
                </a:solidFill>
                <a:latin typeface="Source Sans Pro" panose="020B0503030403020204" pitchFamily="34" charset="0"/>
              </a:rPr>
            </a:br>
            <a:endParaRPr lang="en-IN" sz="2400" b="1" dirty="0">
              <a:solidFill>
                <a:srgbClr val="FF0000"/>
              </a:solidFill>
            </a:endParaRPr>
          </a:p>
        </p:txBody>
      </p:sp>
      <p:sp>
        <p:nvSpPr>
          <p:cNvPr id="16" name="Date Placeholder 3">
            <a:extLst>
              <a:ext uri="{FF2B5EF4-FFF2-40B4-BE49-F238E27FC236}">
                <a16:creationId xmlns="" xmlns:a16="http://schemas.microsoft.com/office/drawing/2014/main" id="{0893B3C5-1CF1-4F28-9680-DDFF9980EC8B}"/>
              </a:ext>
            </a:extLst>
          </p:cNvPr>
          <p:cNvSpPr txBox="1">
            <a:spLocks noChangeArrowheads="1"/>
          </p:cNvSpPr>
          <p:nvPr/>
        </p:nvSpPr>
        <p:spPr bwMode="auto">
          <a:xfrm>
            <a:off x="5940152" y="6453190"/>
            <a:ext cx="2613848" cy="358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r>
              <a:rPr lang="en-IN" altLang="en-US" sz="1200" dirty="0">
                <a:solidFill>
                  <a:srgbClr val="898989"/>
                </a:solidFill>
                <a:latin typeface="Times New Roman" panose="02020603050405020304" pitchFamily="18" charset="0"/>
                <a:cs typeface="Times New Roman" panose="02020603050405020304" pitchFamily="18" charset="0"/>
              </a:rPr>
              <a:t>Database Management </a:t>
            </a:r>
            <a:r>
              <a:rPr lang="en-IN" altLang="en-US" sz="1200" dirty="0" smtClean="0">
                <a:solidFill>
                  <a:srgbClr val="898989"/>
                </a:solidFill>
                <a:latin typeface="Times New Roman" panose="02020603050405020304" pitchFamily="18" charset="0"/>
                <a:cs typeface="Times New Roman" panose="02020603050405020304" pitchFamily="18" charset="0"/>
              </a:rPr>
              <a:t>System</a:t>
            </a:r>
            <a:endParaRPr lang="en-IN" altLang="en-US" sz="1200" dirty="0">
              <a:solidFill>
                <a:srgbClr val="898989"/>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892284203"/>
      </p:ext>
    </p:extLst>
  </p:cSld>
  <p:clrMapOvr>
    <a:masterClrMapping/>
  </p:clrMapOvr>
  <p:transition advTm="7505"/>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3">
            <a:extLst>
              <a:ext uri="{FF2B5EF4-FFF2-40B4-BE49-F238E27FC236}">
                <a16:creationId xmlns="" xmlns:a16="http://schemas.microsoft.com/office/drawing/2014/main" id="{A2044DBA-A9D3-4F2C-855E-79B57B7AA31E}"/>
              </a:ext>
            </a:extLst>
          </p:cNvPr>
          <p:cNvSpPr txBox="1">
            <a:spLocks noChangeArrowheads="1"/>
          </p:cNvSpPr>
          <p:nvPr/>
        </p:nvSpPr>
        <p:spPr bwMode="auto">
          <a:xfrm>
            <a:off x="4211638" y="26035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sz="1800">
              <a:latin typeface="Verdana" panose="020B0604030504040204" pitchFamily="34" charset="0"/>
              <a:cs typeface="Arial" panose="020B0604020202020204" pitchFamily="34" charset="0"/>
            </a:endParaRPr>
          </a:p>
        </p:txBody>
      </p:sp>
      <p:grpSp>
        <p:nvGrpSpPr>
          <p:cNvPr id="5123" name="Group 9">
            <a:extLst>
              <a:ext uri="{FF2B5EF4-FFF2-40B4-BE49-F238E27FC236}">
                <a16:creationId xmlns="" xmlns:a16="http://schemas.microsoft.com/office/drawing/2014/main" id="{59DCAB17-C168-477D-9174-0A626FD1C5DC}"/>
              </a:ext>
            </a:extLst>
          </p:cNvPr>
          <p:cNvGrpSpPr>
            <a:grpSpLocks/>
          </p:cNvGrpSpPr>
          <p:nvPr/>
        </p:nvGrpSpPr>
        <p:grpSpPr bwMode="auto">
          <a:xfrm>
            <a:off x="-3175" y="836613"/>
            <a:ext cx="9112250" cy="6011862"/>
            <a:chOff x="-3400" y="836712"/>
            <a:chExt cx="9111904" cy="6011912"/>
          </a:xfrm>
        </p:grpSpPr>
        <p:sp>
          <p:nvSpPr>
            <p:cNvPr id="5128" name="Date Placeholder 3">
              <a:extLst>
                <a:ext uri="{FF2B5EF4-FFF2-40B4-BE49-F238E27FC236}">
                  <a16:creationId xmlns="" xmlns:a16="http://schemas.microsoft.com/office/drawing/2014/main" id="{09D2E0C9-28F4-4184-B02B-DCC69BD27962}"/>
                </a:ext>
              </a:extLst>
            </p:cNvPr>
            <p:cNvSpPr txBox="1">
              <a:spLocks noChangeArrowheads="1"/>
            </p:cNvSpPr>
            <p:nvPr/>
          </p:nvSpPr>
          <p:spPr bwMode="auto">
            <a:xfrm>
              <a:off x="523429" y="6462861"/>
              <a:ext cx="32226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IN" altLang="en-US" sz="1200" dirty="0">
                  <a:solidFill>
                    <a:srgbClr val="898989"/>
                  </a:solidFill>
                  <a:latin typeface="Times New Roman" panose="02020603050405020304" pitchFamily="18" charset="0"/>
                  <a:cs typeface="Times New Roman" panose="02020603050405020304" pitchFamily="18" charset="0"/>
                </a:rPr>
                <a:t>St. Francis Institute of Technology</a:t>
              </a:r>
            </a:p>
            <a:p>
              <a:pPr eaLnBrk="1" hangingPunct="1"/>
              <a:r>
                <a:rPr lang="en-IN" altLang="en-US" sz="1200" dirty="0">
                  <a:solidFill>
                    <a:srgbClr val="898989"/>
                  </a:solidFill>
                  <a:latin typeface="Times New Roman" panose="02020603050405020304" pitchFamily="18" charset="0"/>
                  <a:cs typeface="Times New Roman" panose="02020603050405020304" pitchFamily="18" charset="0"/>
                </a:rPr>
                <a:t>Department of Computer Engineering</a:t>
              </a:r>
            </a:p>
          </p:txBody>
        </p:sp>
        <p:sp>
          <p:nvSpPr>
            <p:cNvPr id="5129" name="Slide Number Placeholder 5">
              <a:extLst>
                <a:ext uri="{FF2B5EF4-FFF2-40B4-BE49-F238E27FC236}">
                  <a16:creationId xmlns="" xmlns:a16="http://schemas.microsoft.com/office/drawing/2014/main" id="{CB4508B4-6227-4E06-BF60-543FA84B68B5}"/>
                </a:ext>
              </a:extLst>
            </p:cNvPr>
            <p:cNvSpPr txBox="1">
              <a:spLocks noChangeArrowheads="1"/>
            </p:cNvSpPr>
            <p:nvPr/>
          </p:nvSpPr>
          <p:spPr bwMode="auto">
            <a:xfrm>
              <a:off x="8664575" y="6534299"/>
              <a:ext cx="37147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fld id="{0AA57194-F1F6-4689-8F54-3E74F91445DD}" type="slidenum">
                <a:rPr lang="en-IN" altLang="en-US" sz="1200">
                  <a:solidFill>
                    <a:srgbClr val="898989"/>
                  </a:solidFill>
                  <a:latin typeface="Times New Roman" panose="02020603050405020304" pitchFamily="18" charset="0"/>
                  <a:cs typeface="Times New Roman" panose="02020603050405020304" pitchFamily="18" charset="0"/>
                </a:rPr>
                <a:pPr algn="r" eaLnBrk="1" hangingPunct="1"/>
                <a:t>96</a:t>
              </a:fld>
              <a:endParaRPr lang="en-IN" altLang="en-US" sz="1200">
                <a:solidFill>
                  <a:srgbClr val="898989"/>
                </a:solidFill>
                <a:latin typeface="Times New Roman" panose="02020603050405020304" pitchFamily="18" charset="0"/>
                <a:cs typeface="Times New Roman" panose="02020603050405020304" pitchFamily="18" charset="0"/>
              </a:endParaRPr>
            </a:p>
          </p:txBody>
        </p:sp>
        <p:pic>
          <p:nvPicPr>
            <p:cNvPr id="5130" name="Picture 15">
              <a:extLst>
                <a:ext uri="{FF2B5EF4-FFF2-40B4-BE49-F238E27FC236}">
                  <a16:creationId xmlns="" xmlns:a16="http://schemas.microsoft.com/office/drawing/2014/main" id="{681A31B5-7703-4130-BECB-16872229C1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453336"/>
              <a:ext cx="371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a:extLst>
                <a:ext uri="{FF2B5EF4-FFF2-40B4-BE49-F238E27FC236}">
                  <a16:creationId xmlns="" xmlns:a16="http://schemas.microsoft.com/office/drawing/2014/main" id="{0A3A181D-F36B-491F-84E7-DFA7A69E0DDE}"/>
                </a:ext>
              </a:extLst>
            </p:cNvPr>
            <p:cNvCxnSpPr>
              <a:cxnSpLocks/>
            </p:cNvCxnSpPr>
            <p:nvPr/>
          </p:nvCxnSpPr>
          <p:spPr>
            <a:xfrm>
              <a:off x="-225" y="6381895"/>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133" name="Group 15">
              <a:extLst>
                <a:ext uri="{FF2B5EF4-FFF2-40B4-BE49-F238E27FC236}">
                  <a16:creationId xmlns="" xmlns:a16="http://schemas.microsoft.com/office/drawing/2014/main" id="{FE7D4B06-3176-4447-886A-E5F2DA99F793}"/>
                </a:ext>
              </a:extLst>
            </p:cNvPr>
            <p:cNvGrpSpPr>
              <a:grpSpLocks/>
            </p:cNvGrpSpPr>
            <p:nvPr/>
          </p:nvGrpSpPr>
          <p:grpSpPr bwMode="auto">
            <a:xfrm>
              <a:off x="-3400" y="836712"/>
              <a:ext cx="9111904" cy="84458"/>
              <a:chOff x="-3400" y="836712"/>
              <a:chExt cx="9111904" cy="84458"/>
            </a:xfrm>
          </p:grpSpPr>
          <p:cxnSp>
            <p:nvCxnSpPr>
              <p:cNvPr id="17" name="Straight Connector 16">
                <a:extLst>
                  <a:ext uri="{FF2B5EF4-FFF2-40B4-BE49-F238E27FC236}">
                    <a16:creationId xmlns="" xmlns:a16="http://schemas.microsoft.com/office/drawing/2014/main" id="{F1FCDAE2-8378-4B6E-8E6A-1AEFC53FF066}"/>
                  </a:ext>
                </a:extLst>
              </p:cNvPr>
              <p:cNvCxnSpPr>
                <a:cxnSpLocks/>
              </p:cNvCxnSpPr>
              <p:nvPr/>
            </p:nvCxnSpPr>
            <p:spPr>
              <a:xfrm>
                <a:off x="-225" y="836712"/>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 xmlns:a16="http://schemas.microsoft.com/office/drawing/2014/main" id="{544A434E-6AEF-4617-AD00-99E6387DB73E}"/>
                  </a:ext>
                </a:extLst>
              </p:cNvPr>
              <p:cNvSpPr/>
              <p:nvPr/>
            </p:nvSpPr>
            <p:spPr>
              <a:xfrm>
                <a:off x="-3400" y="836712"/>
                <a:ext cx="4575001" cy="8413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a:p>
            </p:txBody>
          </p:sp>
        </p:grpSp>
      </p:grpSp>
      <p:sp>
        <p:nvSpPr>
          <p:cNvPr id="5124" name="Date Placeholder 3">
            <a:extLst>
              <a:ext uri="{FF2B5EF4-FFF2-40B4-BE49-F238E27FC236}">
                <a16:creationId xmlns="" xmlns:a16="http://schemas.microsoft.com/office/drawing/2014/main" id="{76864762-95E0-4F4C-AC76-43A5EA0AA13D}"/>
              </a:ext>
            </a:extLst>
          </p:cNvPr>
          <p:cNvSpPr txBox="1">
            <a:spLocks noChangeArrowheads="1"/>
          </p:cNvSpPr>
          <p:nvPr/>
        </p:nvSpPr>
        <p:spPr bwMode="auto">
          <a:xfrm>
            <a:off x="4211638" y="6454775"/>
            <a:ext cx="1074737"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endParaRPr lang="en-IN" altLang="en-US" sz="1200" dirty="0">
              <a:solidFill>
                <a:srgbClr val="898989"/>
              </a:solidFill>
              <a:latin typeface="Times New Roman" panose="02020603050405020304" pitchFamily="18" charset="0"/>
              <a:cs typeface="Times New Roman" panose="02020603050405020304" pitchFamily="18" charset="0"/>
            </a:endParaRPr>
          </a:p>
        </p:txBody>
      </p:sp>
      <p:sp>
        <p:nvSpPr>
          <p:cNvPr id="5126" name="Rectangle 18">
            <a:extLst>
              <a:ext uri="{FF2B5EF4-FFF2-40B4-BE49-F238E27FC236}">
                <a16:creationId xmlns="" xmlns:a16="http://schemas.microsoft.com/office/drawing/2014/main" id="{FB488572-D181-476C-B85F-B5A8D188951A}"/>
              </a:ext>
            </a:extLst>
          </p:cNvPr>
          <p:cNvSpPr>
            <a:spLocks noChangeArrowheads="1"/>
          </p:cNvSpPr>
          <p:nvPr/>
        </p:nvSpPr>
        <p:spPr bwMode="auto">
          <a:xfrm>
            <a:off x="2495550" y="6350"/>
            <a:ext cx="65405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700">
                <a:solidFill>
                  <a:srgbClr val="898989"/>
                </a:solidFill>
                <a:latin typeface="Times New Roman" panose="02020603050405020304" pitchFamily="18" charset="0"/>
                <a:cs typeface="Times New Roman" panose="02020603050405020304" pitchFamily="18" charset="0"/>
              </a:rPr>
              <a:t>The material in this presentation belongs to St. Francis Institute of Technology and is solely for educational purposes. Distribution and modifications of the content is prohibited.</a:t>
            </a:r>
            <a:endParaRPr lang="en-IN" altLang="en-US" sz="700">
              <a:solidFill>
                <a:srgbClr val="898989"/>
              </a:solidFill>
              <a:latin typeface="Times New Roman" panose="02020603050405020304" pitchFamily="18" charset="0"/>
              <a:cs typeface="Times New Roman" panose="02020603050405020304" pitchFamily="18" charset="0"/>
            </a:endParaRPr>
          </a:p>
        </p:txBody>
      </p:sp>
      <p:sp>
        <p:nvSpPr>
          <p:cNvPr id="19" name="Rectangle 3">
            <a:extLst>
              <a:ext uri="{FF2B5EF4-FFF2-40B4-BE49-F238E27FC236}">
                <a16:creationId xmlns="" xmlns:a16="http://schemas.microsoft.com/office/drawing/2014/main" id="{AE322D19-C8EB-4909-8DBA-9C0D37B48757}"/>
              </a:ext>
            </a:extLst>
          </p:cNvPr>
          <p:cNvSpPr txBox="1">
            <a:spLocks noChangeArrowheads="1"/>
          </p:cNvSpPr>
          <p:nvPr/>
        </p:nvSpPr>
        <p:spPr bwMode="auto">
          <a:xfrm>
            <a:off x="450912" y="234373"/>
            <a:ext cx="7986713" cy="6999420"/>
          </a:xfrm>
          <a:prstGeom prst="rect">
            <a:avLst/>
          </a:prstGeom>
          <a:noFill/>
          <a:ln w="9525">
            <a:noFill/>
            <a:miter lim="800000"/>
            <a:headEnd/>
            <a:tailEnd/>
          </a:ln>
        </p:spPr>
        <p:txBody>
          <a:bodyPr/>
          <a:lstStyle/>
          <a:p>
            <a:pPr algn="ctr">
              <a:spcBef>
                <a:spcPct val="20000"/>
              </a:spcBef>
              <a:buClr>
                <a:srgbClr val="002060"/>
              </a:buClr>
              <a:buSzPct val="70000"/>
            </a:pPr>
            <a:r>
              <a:rPr lang="en-US" sz="2400" b="1" dirty="0">
                <a:solidFill>
                  <a:srgbClr val="FF0000"/>
                </a:solidFill>
                <a:latin typeface="Source Sans Pro" panose="020B0503030403020204" pitchFamily="34" charset="0"/>
              </a:rPr>
              <a:t/>
            </a:r>
            <a:br>
              <a:rPr lang="en-US" sz="2400" b="1" dirty="0">
                <a:solidFill>
                  <a:srgbClr val="FF0000"/>
                </a:solidFill>
                <a:latin typeface="Source Sans Pro" panose="020B0503030403020204" pitchFamily="34" charset="0"/>
              </a:rPr>
            </a:br>
            <a:endParaRPr lang="en-IN" sz="2400" b="1" dirty="0">
              <a:solidFill>
                <a:srgbClr val="FF0000"/>
              </a:solidFill>
            </a:endParaRPr>
          </a:p>
        </p:txBody>
      </p:sp>
      <p:sp>
        <p:nvSpPr>
          <p:cNvPr id="16" name="Date Placeholder 3">
            <a:extLst>
              <a:ext uri="{FF2B5EF4-FFF2-40B4-BE49-F238E27FC236}">
                <a16:creationId xmlns="" xmlns:a16="http://schemas.microsoft.com/office/drawing/2014/main" id="{0893B3C5-1CF1-4F28-9680-DDFF9980EC8B}"/>
              </a:ext>
            </a:extLst>
          </p:cNvPr>
          <p:cNvSpPr txBox="1">
            <a:spLocks noChangeArrowheads="1"/>
          </p:cNvSpPr>
          <p:nvPr/>
        </p:nvSpPr>
        <p:spPr bwMode="auto">
          <a:xfrm>
            <a:off x="5940152" y="6453190"/>
            <a:ext cx="2613848" cy="358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r>
              <a:rPr lang="en-IN" altLang="en-US" sz="1200" dirty="0">
                <a:solidFill>
                  <a:srgbClr val="898989"/>
                </a:solidFill>
                <a:latin typeface="Times New Roman" panose="02020603050405020304" pitchFamily="18" charset="0"/>
                <a:cs typeface="Times New Roman" panose="02020603050405020304" pitchFamily="18" charset="0"/>
              </a:rPr>
              <a:t>Database Management </a:t>
            </a:r>
            <a:r>
              <a:rPr lang="en-IN" altLang="en-US" sz="1200" dirty="0" smtClean="0">
                <a:solidFill>
                  <a:srgbClr val="898989"/>
                </a:solidFill>
                <a:latin typeface="Times New Roman" panose="02020603050405020304" pitchFamily="18" charset="0"/>
                <a:cs typeface="Times New Roman" panose="02020603050405020304" pitchFamily="18" charset="0"/>
              </a:rPr>
              <a:t>System</a:t>
            </a:r>
            <a:endParaRPr lang="en-IN" altLang="en-US" sz="1200" dirty="0">
              <a:solidFill>
                <a:srgbClr val="898989"/>
              </a:solidFill>
              <a:latin typeface="Times New Roman" panose="02020603050405020304" pitchFamily="18" charset="0"/>
              <a:cs typeface="Times New Roman" panose="02020603050405020304" pitchFamily="18" charset="0"/>
            </a:endParaRPr>
          </a:p>
        </p:txBody>
      </p:sp>
      <p:sp>
        <p:nvSpPr>
          <p:cNvPr id="3" name="Rectangle 2"/>
          <p:cNvSpPr/>
          <p:nvPr/>
        </p:nvSpPr>
        <p:spPr>
          <a:xfrm>
            <a:off x="395536" y="1124744"/>
            <a:ext cx="7416824" cy="2677656"/>
          </a:xfrm>
          <a:prstGeom prst="rect">
            <a:avLst/>
          </a:prstGeom>
        </p:spPr>
        <p:txBody>
          <a:bodyPr wrap="square">
            <a:spAutoFit/>
          </a:bodyPr>
          <a:lstStyle/>
          <a:p>
            <a:r>
              <a:rPr lang="en-US" sz="2400" dirty="0"/>
              <a:t>The Employee entity type has 3 specializations</a:t>
            </a:r>
            <a:r>
              <a:rPr lang="en-US" sz="2400" dirty="0" smtClean="0"/>
              <a:t>:</a:t>
            </a:r>
          </a:p>
          <a:p>
            <a:r>
              <a:rPr lang="en-US" sz="2400" dirty="0" smtClean="0"/>
              <a:t> </a:t>
            </a:r>
          </a:p>
          <a:p>
            <a:pPr marL="342900" indent="-342900">
              <a:buAutoNum type="arabicParenR"/>
            </a:pPr>
            <a:r>
              <a:rPr lang="en-US" sz="2400" dirty="0" smtClean="0"/>
              <a:t>{</a:t>
            </a:r>
            <a:r>
              <a:rPr lang="en-US" sz="2400" dirty="0" err="1"/>
              <a:t>SalariedEmployee,HourlyEmployee</a:t>
            </a:r>
            <a:r>
              <a:rPr lang="en-US" sz="2400" dirty="0"/>
              <a:t>} </a:t>
            </a:r>
            <a:endParaRPr lang="en-US" sz="2400" dirty="0" smtClean="0"/>
          </a:p>
          <a:p>
            <a:r>
              <a:rPr lang="en-US" sz="2400" dirty="0" smtClean="0"/>
              <a:t>       -   Classified </a:t>
            </a:r>
            <a:r>
              <a:rPr lang="en-US" sz="2400" dirty="0"/>
              <a:t>based on paying method. </a:t>
            </a:r>
            <a:endParaRPr lang="en-US" sz="2400" dirty="0" smtClean="0"/>
          </a:p>
          <a:p>
            <a:endParaRPr lang="en-US" sz="2400" dirty="0" smtClean="0"/>
          </a:p>
          <a:p>
            <a:r>
              <a:rPr lang="en-US" sz="2400" dirty="0" smtClean="0"/>
              <a:t>2) </a:t>
            </a:r>
            <a:r>
              <a:rPr lang="en-US" sz="2400" dirty="0"/>
              <a:t>{Secretary, Technician, Engineer} </a:t>
            </a:r>
            <a:endParaRPr lang="en-US" sz="2400" dirty="0" smtClean="0"/>
          </a:p>
          <a:p>
            <a:r>
              <a:rPr lang="en-US" sz="2400" dirty="0" smtClean="0"/>
              <a:t>       - Classified </a:t>
            </a:r>
            <a:r>
              <a:rPr lang="en-US" sz="2400" dirty="0"/>
              <a:t>based on job type. </a:t>
            </a:r>
          </a:p>
        </p:txBody>
      </p:sp>
    </p:spTree>
    <p:custDataLst>
      <p:tags r:id="rId1"/>
    </p:custDataLst>
    <p:extLst>
      <p:ext uri="{BB962C8B-B14F-4D97-AF65-F5344CB8AC3E}">
        <p14:creationId xmlns:p14="http://schemas.microsoft.com/office/powerpoint/2010/main" val="4233627311"/>
      </p:ext>
    </p:extLst>
  </p:cSld>
  <p:clrMapOvr>
    <a:masterClrMapping/>
  </p:clrMapOvr>
  <p:transition advTm="7505"/>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3">
            <a:extLst>
              <a:ext uri="{FF2B5EF4-FFF2-40B4-BE49-F238E27FC236}">
                <a16:creationId xmlns="" xmlns:a16="http://schemas.microsoft.com/office/drawing/2014/main" id="{A2044DBA-A9D3-4F2C-855E-79B57B7AA31E}"/>
              </a:ext>
            </a:extLst>
          </p:cNvPr>
          <p:cNvSpPr txBox="1">
            <a:spLocks noChangeArrowheads="1"/>
          </p:cNvSpPr>
          <p:nvPr/>
        </p:nvSpPr>
        <p:spPr bwMode="auto">
          <a:xfrm>
            <a:off x="4211638" y="26035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sz="1800">
              <a:latin typeface="Verdana" panose="020B0604030504040204" pitchFamily="34" charset="0"/>
              <a:cs typeface="Arial" panose="020B0604020202020204" pitchFamily="34" charset="0"/>
            </a:endParaRPr>
          </a:p>
        </p:txBody>
      </p:sp>
      <p:grpSp>
        <p:nvGrpSpPr>
          <p:cNvPr id="5123" name="Group 9">
            <a:extLst>
              <a:ext uri="{FF2B5EF4-FFF2-40B4-BE49-F238E27FC236}">
                <a16:creationId xmlns="" xmlns:a16="http://schemas.microsoft.com/office/drawing/2014/main" id="{59DCAB17-C168-477D-9174-0A626FD1C5DC}"/>
              </a:ext>
            </a:extLst>
          </p:cNvPr>
          <p:cNvGrpSpPr>
            <a:grpSpLocks/>
          </p:cNvGrpSpPr>
          <p:nvPr/>
        </p:nvGrpSpPr>
        <p:grpSpPr bwMode="auto">
          <a:xfrm>
            <a:off x="-3175" y="836613"/>
            <a:ext cx="9112250" cy="6011862"/>
            <a:chOff x="-3400" y="836712"/>
            <a:chExt cx="9111904" cy="6011912"/>
          </a:xfrm>
        </p:grpSpPr>
        <p:sp>
          <p:nvSpPr>
            <p:cNvPr id="5128" name="Date Placeholder 3">
              <a:extLst>
                <a:ext uri="{FF2B5EF4-FFF2-40B4-BE49-F238E27FC236}">
                  <a16:creationId xmlns="" xmlns:a16="http://schemas.microsoft.com/office/drawing/2014/main" id="{09D2E0C9-28F4-4184-B02B-DCC69BD27962}"/>
                </a:ext>
              </a:extLst>
            </p:cNvPr>
            <p:cNvSpPr txBox="1">
              <a:spLocks noChangeArrowheads="1"/>
            </p:cNvSpPr>
            <p:nvPr/>
          </p:nvSpPr>
          <p:spPr bwMode="auto">
            <a:xfrm>
              <a:off x="523429" y="6462861"/>
              <a:ext cx="32226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IN" altLang="en-US" sz="1200" dirty="0">
                  <a:solidFill>
                    <a:srgbClr val="898989"/>
                  </a:solidFill>
                  <a:latin typeface="Times New Roman" panose="02020603050405020304" pitchFamily="18" charset="0"/>
                  <a:cs typeface="Times New Roman" panose="02020603050405020304" pitchFamily="18" charset="0"/>
                </a:rPr>
                <a:t>St. Francis Institute of Technology</a:t>
              </a:r>
            </a:p>
            <a:p>
              <a:pPr eaLnBrk="1" hangingPunct="1"/>
              <a:r>
                <a:rPr lang="en-IN" altLang="en-US" sz="1200" dirty="0">
                  <a:solidFill>
                    <a:srgbClr val="898989"/>
                  </a:solidFill>
                  <a:latin typeface="Times New Roman" panose="02020603050405020304" pitchFamily="18" charset="0"/>
                  <a:cs typeface="Times New Roman" panose="02020603050405020304" pitchFamily="18" charset="0"/>
                </a:rPr>
                <a:t>Department of Computer Engineering</a:t>
              </a:r>
            </a:p>
          </p:txBody>
        </p:sp>
        <p:sp>
          <p:nvSpPr>
            <p:cNvPr id="5129" name="Slide Number Placeholder 5">
              <a:extLst>
                <a:ext uri="{FF2B5EF4-FFF2-40B4-BE49-F238E27FC236}">
                  <a16:creationId xmlns="" xmlns:a16="http://schemas.microsoft.com/office/drawing/2014/main" id="{CB4508B4-6227-4E06-BF60-543FA84B68B5}"/>
                </a:ext>
              </a:extLst>
            </p:cNvPr>
            <p:cNvSpPr txBox="1">
              <a:spLocks noChangeArrowheads="1"/>
            </p:cNvSpPr>
            <p:nvPr/>
          </p:nvSpPr>
          <p:spPr bwMode="auto">
            <a:xfrm>
              <a:off x="8664575" y="6534299"/>
              <a:ext cx="37147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fld id="{0AA57194-F1F6-4689-8F54-3E74F91445DD}" type="slidenum">
                <a:rPr lang="en-IN" altLang="en-US" sz="1200">
                  <a:solidFill>
                    <a:srgbClr val="898989"/>
                  </a:solidFill>
                  <a:latin typeface="Times New Roman" panose="02020603050405020304" pitchFamily="18" charset="0"/>
                  <a:cs typeface="Times New Roman" panose="02020603050405020304" pitchFamily="18" charset="0"/>
                </a:rPr>
                <a:pPr algn="r" eaLnBrk="1" hangingPunct="1"/>
                <a:t>97</a:t>
              </a:fld>
              <a:endParaRPr lang="en-IN" altLang="en-US" sz="1200">
                <a:solidFill>
                  <a:srgbClr val="898989"/>
                </a:solidFill>
                <a:latin typeface="Times New Roman" panose="02020603050405020304" pitchFamily="18" charset="0"/>
                <a:cs typeface="Times New Roman" panose="02020603050405020304" pitchFamily="18" charset="0"/>
              </a:endParaRPr>
            </a:p>
          </p:txBody>
        </p:sp>
        <p:pic>
          <p:nvPicPr>
            <p:cNvPr id="5130" name="Picture 15">
              <a:extLst>
                <a:ext uri="{FF2B5EF4-FFF2-40B4-BE49-F238E27FC236}">
                  <a16:creationId xmlns="" xmlns:a16="http://schemas.microsoft.com/office/drawing/2014/main" id="{681A31B5-7703-4130-BECB-16872229C1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453336"/>
              <a:ext cx="371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a:extLst>
                <a:ext uri="{FF2B5EF4-FFF2-40B4-BE49-F238E27FC236}">
                  <a16:creationId xmlns="" xmlns:a16="http://schemas.microsoft.com/office/drawing/2014/main" id="{0A3A181D-F36B-491F-84E7-DFA7A69E0DDE}"/>
                </a:ext>
              </a:extLst>
            </p:cNvPr>
            <p:cNvCxnSpPr>
              <a:cxnSpLocks/>
            </p:cNvCxnSpPr>
            <p:nvPr/>
          </p:nvCxnSpPr>
          <p:spPr>
            <a:xfrm>
              <a:off x="-225" y="6381895"/>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133" name="Group 15">
              <a:extLst>
                <a:ext uri="{FF2B5EF4-FFF2-40B4-BE49-F238E27FC236}">
                  <a16:creationId xmlns="" xmlns:a16="http://schemas.microsoft.com/office/drawing/2014/main" id="{FE7D4B06-3176-4447-886A-E5F2DA99F793}"/>
                </a:ext>
              </a:extLst>
            </p:cNvPr>
            <p:cNvGrpSpPr>
              <a:grpSpLocks/>
            </p:cNvGrpSpPr>
            <p:nvPr/>
          </p:nvGrpSpPr>
          <p:grpSpPr bwMode="auto">
            <a:xfrm>
              <a:off x="-3400" y="836712"/>
              <a:ext cx="9111904" cy="84458"/>
              <a:chOff x="-3400" y="836712"/>
              <a:chExt cx="9111904" cy="84458"/>
            </a:xfrm>
          </p:grpSpPr>
          <p:cxnSp>
            <p:nvCxnSpPr>
              <p:cNvPr id="17" name="Straight Connector 16">
                <a:extLst>
                  <a:ext uri="{FF2B5EF4-FFF2-40B4-BE49-F238E27FC236}">
                    <a16:creationId xmlns="" xmlns:a16="http://schemas.microsoft.com/office/drawing/2014/main" id="{F1FCDAE2-8378-4B6E-8E6A-1AEFC53FF066}"/>
                  </a:ext>
                </a:extLst>
              </p:cNvPr>
              <p:cNvCxnSpPr>
                <a:cxnSpLocks/>
              </p:cNvCxnSpPr>
              <p:nvPr/>
            </p:nvCxnSpPr>
            <p:spPr>
              <a:xfrm>
                <a:off x="-225" y="836712"/>
                <a:ext cx="91087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 xmlns:a16="http://schemas.microsoft.com/office/drawing/2014/main" id="{544A434E-6AEF-4617-AD00-99E6387DB73E}"/>
                  </a:ext>
                </a:extLst>
              </p:cNvPr>
              <p:cNvSpPr/>
              <p:nvPr/>
            </p:nvSpPr>
            <p:spPr>
              <a:xfrm>
                <a:off x="-3400" y="836712"/>
                <a:ext cx="4575001" cy="8413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a:p>
            </p:txBody>
          </p:sp>
        </p:grpSp>
      </p:grpSp>
      <p:sp>
        <p:nvSpPr>
          <p:cNvPr id="5124" name="Date Placeholder 3">
            <a:extLst>
              <a:ext uri="{FF2B5EF4-FFF2-40B4-BE49-F238E27FC236}">
                <a16:creationId xmlns="" xmlns:a16="http://schemas.microsoft.com/office/drawing/2014/main" id="{76864762-95E0-4F4C-AC76-43A5EA0AA13D}"/>
              </a:ext>
            </a:extLst>
          </p:cNvPr>
          <p:cNvSpPr txBox="1">
            <a:spLocks noChangeArrowheads="1"/>
          </p:cNvSpPr>
          <p:nvPr/>
        </p:nvSpPr>
        <p:spPr bwMode="auto">
          <a:xfrm>
            <a:off x="4211638" y="6454775"/>
            <a:ext cx="1074737"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endParaRPr lang="en-IN" altLang="en-US" sz="1200" dirty="0">
              <a:solidFill>
                <a:srgbClr val="898989"/>
              </a:solidFill>
              <a:latin typeface="Times New Roman" panose="02020603050405020304" pitchFamily="18" charset="0"/>
              <a:cs typeface="Times New Roman" panose="02020603050405020304" pitchFamily="18" charset="0"/>
            </a:endParaRPr>
          </a:p>
        </p:txBody>
      </p:sp>
      <p:sp>
        <p:nvSpPr>
          <p:cNvPr id="5126" name="Rectangle 18">
            <a:extLst>
              <a:ext uri="{FF2B5EF4-FFF2-40B4-BE49-F238E27FC236}">
                <a16:creationId xmlns="" xmlns:a16="http://schemas.microsoft.com/office/drawing/2014/main" id="{FB488572-D181-476C-B85F-B5A8D188951A}"/>
              </a:ext>
            </a:extLst>
          </p:cNvPr>
          <p:cNvSpPr>
            <a:spLocks noChangeArrowheads="1"/>
          </p:cNvSpPr>
          <p:nvPr/>
        </p:nvSpPr>
        <p:spPr bwMode="auto">
          <a:xfrm>
            <a:off x="2495550" y="6350"/>
            <a:ext cx="65405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700">
                <a:solidFill>
                  <a:srgbClr val="898989"/>
                </a:solidFill>
                <a:latin typeface="Times New Roman" panose="02020603050405020304" pitchFamily="18" charset="0"/>
                <a:cs typeface="Times New Roman" panose="02020603050405020304" pitchFamily="18" charset="0"/>
              </a:rPr>
              <a:t>The material in this presentation belongs to St. Francis Institute of Technology and is solely for educational purposes. Distribution and modifications of the content is prohibited.</a:t>
            </a:r>
            <a:endParaRPr lang="en-IN" altLang="en-US" sz="700">
              <a:solidFill>
                <a:srgbClr val="898989"/>
              </a:solidFill>
              <a:latin typeface="Times New Roman" panose="02020603050405020304" pitchFamily="18" charset="0"/>
              <a:cs typeface="Times New Roman" panose="02020603050405020304" pitchFamily="18" charset="0"/>
            </a:endParaRPr>
          </a:p>
        </p:txBody>
      </p:sp>
      <p:sp>
        <p:nvSpPr>
          <p:cNvPr id="19" name="Rectangle 3">
            <a:extLst>
              <a:ext uri="{FF2B5EF4-FFF2-40B4-BE49-F238E27FC236}">
                <a16:creationId xmlns="" xmlns:a16="http://schemas.microsoft.com/office/drawing/2014/main" id="{AE322D19-C8EB-4909-8DBA-9C0D37B48757}"/>
              </a:ext>
            </a:extLst>
          </p:cNvPr>
          <p:cNvSpPr txBox="1">
            <a:spLocks noChangeArrowheads="1"/>
          </p:cNvSpPr>
          <p:nvPr/>
        </p:nvSpPr>
        <p:spPr bwMode="auto">
          <a:xfrm>
            <a:off x="561180" y="973023"/>
            <a:ext cx="7986713" cy="5199073"/>
          </a:xfrm>
          <a:prstGeom prst="rect">
            <a:avLst/>
          </a:prstGeom>
          <a:noFill/>
          <a:ln w="9525">
            <a:noFill/>
            <a:miter lim="800000"/>
            <a:headEnd/>
            <a:tailEnd/>
          </a:ln>
        </p:spPr>
        <p:txBody>
          <a:bodyPr/>
          <a:lstStyle/>
          <a:p>
            <a:pPr algn="just"/>
            <a:endParaRPr lang="en-US" sz="2400" b="1" i="1" dirty="0" smtClean="0">
              <a:solidFill>
                <a:srgbClr val="FF0000"/>
              </a:solidFill>
            </a:endParaRPr>
          </a:p>
          <a:p>
            <a:pPr algn="just"/>
            <a:r>
              <a:rPr lang="en-US" sz="2800" b="1" i="1" dirty="0" smtClean="0">
                <a:solidFill>
                  <a:srgbClr val="7030A0"/>
                </a:solidFill>
              </a:rPr>
              <a:t>How </a:t>
            </a:r>
            <a:r>
              <a:rPr lang="en-US" sz="2800" b="1" i="1" dirty="0">
                <a:solidFill>
                  <a:srgbClr val="7030A0"/>
                </a:solidFill>
              </a:rPr>
              <a:t>specialization is represented in EER: – </a:t>
            </a:r>
            <a:endParaRPr lang="en-US" sz="2800" b="1" i="1" dirty="0" smtClean="0">
              <a:solidFill>
                <a:srgbClr val="7030A0"/>
              </a:solidFill>
            </a:endParaRPr>
          </a:p>
          <a:p>
            <a:pPr algn="just"/>
            <a:endParaRPr lang="en-US" sz="2400" dirty="0"/>
          </a:p>
          <a:p>
            <a:pPr algn="just"/>
            <a:r>
              <a:rPr lang="en-US" sz="2400" dirty="0" smtClean="0"/>
              <a:t>Subclasses </a:t>
            </a:r>
            <a:r>
              <a:rPr lang="en-US" sz="2400" dirty="0"/>
              <a:t>that define a specialization are attached by lines to a circle that represents the specialization, which is connected to the superclass</a:t>
            </a:r>
            <a:r>
              <a:rPr lang="en-US" sz="2400" dirty="0" smtClean="0"/>
              <a:t>.</a:t>
            </a:r>
          </a:p>
          <a:p>
            <a:pPr algn="just"/>
            <a:r>
              <a:rPr lang="en-US" sz="2400" dirty="0" smtClean="0"/>
              <a:t> </a:t>
            </a:r>
            <a:r>
              <a:rPr lang="en-US" sz="2400" dirty="0"/>
              <a:t>• The subset symbol “U” on each line connecting a subclass to the circle indicates the direction of the superclass/subclass relationship. </a:t>
            </a:r>
            <a:endParaRPr lang="en-US" sz="2400" dirty="0" smtClean="0"/>
          </a:p>
          <a:p>
            <a:pPr algn="just"/>
            <a:r>
              <a:rPr lang="en-US" sz="2400" dirty="0" smtClean="0"/>
              <a:t>• </a:t>
            </a:r>
            <a:r>
              <a:rPr lang="en-US" sz="2400" dirty="0"/>
              <a:t>If the specialization contains only one subclass, we do not use the </a:t>
            </a:r>
            <a:r>
              <a:rPr lang="en-US" sz="2400" dirty="0" smtClean="0"/>
              <a:t>symbol    which </a:t>
            </a:r>
            <a:r>
              <a:rPr lang="en-US" sz="2400" dirty="0"/>
              <a:t>is used for grouping subclasses.</a:t>
            </a:r>
            <a:r>
              <a:rPr lang="en-US" sz="2400" b="1" dirty="0">
                <a:solidFill>
                  <a:srgbClr val="FF0000"/>
                </a:solidFill>
                <a:latin typeface="Source Sans Pro" panose="020B0503030403020204" pitchFamily="34" charset="0"/>
              </a:rPr>
              <a:t/>
            </a:r>
            <a:br>
              <a:rPr lang="en-US" sz="2400" b="1" dirty="0">
                <a:solidFill>
                  <a:srgbClr val="FF0000"/>
                </a:solidFill>
                <a:latin typeface="Source Sans Pro" panose="020B0503030403020204" pitchFamily="34" charset="0"/>
              </a:rPr>
            </a:br>
            <a:endParaRPr lang="en-IN" sz="2400" b="1" dirty="0">
              <a:solidFill>
                <a:srgbClr val="FF0000"/>
              </a:solidFill>
            </a:endParaRPr>
          </a:p>
        </p:txBody>
      </p:sp>
      <p:sp>
        <p:nvSpPr>
          <p:cNvPr id="16" name="Date Placeholder 3">
            <a:extLst>
              <a:ext uri="{FF2B5EF4-FFF2-40B4-BE49-F238E27FC236}">
                <a16:creationId xmlns="" xmlns:a16="http://schemas.microsoft.com/office/drawing/2014/main" id="{0893B3C5-1CF1-4F28-9680-DDFF9980EC8B}"/>
              </a:ext>
            </a:extLst>
          </p:cNvPr>
          <p:cNvSpPr txBox="1">
            <a:spLocks noChangeArrowheads="1"/>
          </p:cNvSpPr>
          <p:nvPr/>
        </p:nvSpPr>
        <p:spPr bwMode="auto">
          <a:xfrm>
            <a:off x="5940152" y="6453190"/>
            <a:ext cx="2613848" cy="358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indent="-436563">
              <a:defRPr>
                <a:solidFill>
                  <a:schemeClr val="tx1"/>
                </a:solidFill>
                <a:latin typeface="Calibri" panose="020F0502020204030204" pitchFamily="34" charset="0"/>
              </a:defRPr>
            </a:lvl2pPr>
            <a:lvl3pPr indent="-395288">
              <a:defRPr>
                <a:solidFill>
                  <a:schemeClr val="tx1"/>
                </a:solidFill>
                <a:latin typeface="Calibri" panose="020F0502020204030204" pitchFamily="34" charset="0"/>
              </a:defRPr>
            </a:lvl3pPr>
            <a:lvl4pPr indent="-387350">
              <a:defRPr>
                <a:solidFill>
                  <a:schemeClr val="tx1"/>
                </a:solidFill>
                <a:latin typeface="Calibri" panose="020F0502020204030204" pitchFamily="34" charset="0"/>
              </a:defRPr>
            </a:lvl4pPr>
            <a:lvl5pPr indent="-398463">
              <a:defRPr>
                <a:solidFill>
                  <a:schemeClr val="tx1"/>
                </a:solidFill>
                <a:latin typeface="Calibri" panose="020F0502020204030204" pitchFamily="34" charset="0"/>
              </a:defRPr>
            </a:lvl5pPr>
            <a:lvl6pPr indent="-398463" defTabSz="457200" eaLnBrk="0" fontAlgn="base" hangingPunct="0">
              <a:spcBef>
                <a:spcPct val="0"/>
              </a:spcBef>
              <a:spcAft>
                <a:spcPct val="0"/>
              </a:spcAft>
              <a:defRPr>
                <a:solidFill>
                  <a:schemeClr val="tx1"/>
                </a:solidFill>
                <a:latin typeface="Calibri" panose="020F0502020204030204" pitchFamily="34" charset="0"/>
              </a:defRPr>
            </a:lvl6pPr>
            <a:lvl7pPr indent="-398463" defTabSz="457200" eaLnBrk="0" fontAlgn="base" hangingPunct="0">
              <a:spcBef>
                <a:spcPct val="0"/>
              </a:spcBef>
              <a:spcAft>
                <a:spcPct val="0"/>
              </a:spcAft>
              <a:defRPr>
                <a:solidFill>
                  <a:schemeClr val="tx1"/>
                </a:solidFill>
                <a:latin typeface="Calibri" panose="020F0502020204030204" pitchFamily="34" charset="0"/>
              </a:defRPr>
            </a:lvl7pPr>
            <a:lvl8pPr indent="-398463" defTabSz="457200" eaLnBrk="0" fontAlgn="base" hangingPunct="0">
              <a:spcBef>
                <a:spcPct val="0"/>
              </a:spcBef>
              <a:spcAft>
                <a:spcPct val="0"/>
              </a:spcAft>
              <a:defRPr>
                <a:solidFill>
                  <a:schemeClr val="tx1"/>
                </a:solidFill>
                <a:latin typeface="Calibri" panose="020F0502020204030204" pitchFamily="34" charset="0"/>
              </a:defRPr>
            </a:lvl8pPr>
            <a:lvl9pPr indent="-398463" defTabSz="4572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r>
              <a:rPr lang="en-IN" altLang="en-US" sz="1200" dirty="0">
                <a:solidFill>
                  <a:srgbClr val="898989"/>
                </a:solidFill>
                <a:latin typeface="Times New Roman" panose="02020603050405020304" pitchFamily="18" charset="0"/>
                <a:cs typeface="Times New Roman" panose="02020603050405020304" pitchFamily="18" charset="0"/>
              </a:rPr>
              <a:t>Database Management </a:t>
            </a:r>
            <a:r>
              <a:rPr lang="en-IN" altLang="en-US" sz="1200" dirty="0" smtClean="0">
                <a:solidFill>
                  <a:srgbClr val="898989"/>
                </a:solidFill>
                <a:latin typeface="Times New Roman" panose="02020603050405020304" pitchFamily="18" charset="0"/>
                <a:cs typeface="Times New Roman" panose="02020603050405020304" pitchFamily="18" charset="0"/>
              </a:rPr>
              <a:t>System</a:t>
            </a:r>
            <a:endParaRPr lang="en-IN" altLang="en-US" sz="1200" dirty="0">
              <a:solidFill>
                <a:srgbClr val="898989"/>
              </a:solidFill>
              <a:latin typeface="Times New Roman" panose="02020603050405020304" pitchFamily="18" charset="0"/>
              <a:cs typeface="Times New Roman" panose="02020603050405020304" pitchFamily="18" charset="0"/>
            </a:endParaRPr>
          </a:p>
        </p:txBody>
      </p:sp>
      <p:pic>
        <p:nvPicPr>
          <p:cNvPr id="102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43625" t="67111" r="51760" b="24000"/>
          <a:stretch/>
        </p:blipFill>
        <p:spPr bwMode="auto">
          <a:xfrm>
            <a:off x="2758097" y="4734052"/>
            <a:ext cx="504056"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0654664"/>
      </p:ext>
    </p:extLst>
  </p:cSld>
  <p:clrMapOvr>
    <a:masterClrMapping/>
  </p:clrMapOvr>
  <p:transition advTm="7505"/>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1162" t="23412" r="13724" b="15953"/>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52015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smtClean="0"/>
              <a:t/>
            </a:r>
            <a:br>
              <a:rPr lang="en-US" sz="2800" b="1" dirty="0" smtClean="0"/>
            </a:br>
            <a:r>
              <a:rPr lang="en-US" sz="2800" b="1" dirty="0"/>
              <a:t/>
            </a:r>
            <a:br>
              <a:rPr lang="en-US" sz="2800" b="1" dirty="0"/>
            </a:br>
            <a:r>
              <a:rPr lang="en-US" sz="2800" b="1" dirty="0" smtClean="0"/>
              <a:t/>
            </a:r>
            <a:br>
              <a:rPr lang="en-US" sz="2800" b="1" dirty="0" smtClean="0"/>
            </a:br>
            <a:r>
              <a:rPr lang="en-US" sz="2800" b="1" dirty="0" smtClean="0"/>
              <a:t>d</a:t>
            </a:r>
            <a:r>
              <a:rPr lang="en-US" sz="2800" dirty="0"/>
              <a:t> means "</a:t>
            </a:r>
            <a:r>
              <a:rPr lang="en-US" sz="2800" b="1" dirty="0"/>
              <a:t>disjoint</a:t>
            </a:r>
            <a:r>
              <a:rPr lang="en-US" sz="2800" dirty="0"/>
              <a:t>"- what it tells is the subclasses must have disjoint sets of entities.</a:t>
            </a:r>
            <a:r>
              <a:rPr lang="en-US" dirty="0"/>
              <a:t/>
            </a:r>
            <a:br>
              <a:rPr lang="en-US" dirty="0"/>
            </a:br>
            <a:r>
              <a:rPr lang="en-US" dirty="0"/>
              <a:t/>
            </a:r>
            <a:br>
              <a:rPr lang="en-US" dirty="0"/>
            </a:br>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828" t="24828" r="55319" b="52151"/>
          <a:stretch/>
        </p:blipFill>
        <p:spPr bwMode="auto">
          <a:xfrm>
            <a:off x="1187624" y="1772816"/>
            <a:ext cx="6480720" cy="3816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79512" y="5259048"/>
            <a:ext cx="6984776" cy="660381"/>
          </a:xfrm>
          <a:prstGeom prst="rect">
            <a:avLst/>
          </a:prstGeom>
        </p:spPr>
        <p:txBody>
          <a:bodyPr wrap="square">
            <a:spAutoFit/>
          </a:bodyPr>
          <a:lstStyle/>
          <a:p>
            <a:r>
              <a:rPr lang="en-US" dirty="0"/>
              <a:t>A disjoint relationship means that an entity from the superclass can belong to only one of the subclasses</a:t>
            </a:r>
          </a:p>
        </p:txBody>
      </p:sp>
      <p:sp>
        <p:nvSpPr>
          <p:cNvPr id="4" name="Rectangle 3"/>
          <p:cNvSpPr/>
          <p:nvPr/>
        </p:nvSpPr>
        <p:spPr>
          <a:xfrm>
            <a:off x="256212" y="5934670"/>
            <a:ext cx="7412131" cy="923330"/>
          </a:xfrm>
          <a:prstGeom prst="rect">
            <a:avLst/>
          </a:prstGeom>
        </p:spPr>
        <p:txBody>
          <a:bodyPr wrap="square">
            <a:spAutoFit/>
          </a:bodyPr>
          <a:lstStyle/>
          <a:p>
            <a:r>
              <a:rPr lang="en-US" dirty="0" smtClean="0"/>
              <a:t>Example :</a:t>
            </a:r>
          </a:p>
          <a:p>
            <a:r>
              <a:rPr lang="en-US" dirty="0" smtClean="0"/>
              <a:t>An </a:t>
            </a:r>
            <a:r>
              <a:rPr lang="en-US" dirty="0"/>
              <a:t>employee cannot be a physician assistant as well as a nurse, or, cannot be a nurse as well as a technician</a:t>
            </a:r>
          </a:p>
        </p:txBody>
      </p:sp>
    </p:spTree>
    <p:extLst>
      <p:ext uri="{BB962C8B-B14F-4D97-AF65-F5344CB8AC3E}">
        <p14:creationId xmlns:p14="http://schemas.microsoft.com/office/powerpoint/2010/main" val="419584471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5"/>
</p:tagLst>
</file>

<file path=ppt/tags/tag10.xml><?xml version="1.0" encoding="utf-8"?>
<p:tagLst xmlns:a="http://schemas.openxmlformats.org/drawingml/2006/main" xmlns:r="http://schemas.openxmlformats.org/officeDocument/2006/relationships" xmlns:p="http://schemas.openxmlformats.org/presentationml/2006/main">
  <p:tag name="TIMING" val="|2.5"/>
</p:tagLst>
</file>

<file path=ppt/tags/tag11.xml><?xml version="1.0" encoding="utf-8"?>
<p:tagLst xmlns:a="http://schemas.openxmlformats.org/drawingml/2006/main" xmlns:r="http://schemas.openxmlformats.org/officeDocument/2006/relationships" xmlns:p="http://schemas.openxmlformats.org/presentationml/2006/main">
  <p:tag name="TIMING" val="|2.5"/>
</p:tagLst>
</file>

<file path=ppt/tags/tag12.xml><?xml version="1.0" encoding="utf-8"?>
<p:tagLst xmlns:a="http://schemas.openxmlformats.org/drawingml/2006/main" xmlns:r="http://schemas.openxmlformats.org/officeDocument/2006/relationships" xmlns:p="http://schemas.openxmlformats.org/presentationml/2006/main">
  <p:tag name="TIMING" val="|2.5"/>
</p:tagLst>
</file>

<file path=ppt/tags/tag13.xml><?xml version="1.0" encoding="utf-8"?>
<p:tagLst xmlns:a="http://schemas.openxmlformats.org/drawingml/2006/main" xmlns:r="http://schemas.openxmlformats.org/officeDocument/2006/relationships" xmlns:p="http://schemas.openxmlformats.org/presentationml/2006/main">
  <p:tag name="TIMING" val="|2.5"/>
</p:tagLst>
</file>

<file path=ppt/tags/tag14.xml><?xml version="1.0" encoding="utf-8"?>
<p:tagLst xmlns:a="http://schemas.openxmlformats.org/drawingml/2006/main" xmlns:r="http://schemas.openxmlformats.org/officeDocument/2006/relationships" xmlns:p="http://schemas.openxmlformats.org/presentationml/2006/main">
  <p:tag name="TIMING" val="|2.5"/>
</p:tagLst>
</file>

<file path=ppt/tags/tag15.xml><?xml version="1.0" encoding="utf-8"?>
<p:tagLst xmlns:a="http://schemas.openxmlformats.org/drawingml/2006/main" xmlns:r="http://schemas.openxmlformats.org/officeDocument/2006/relationships" xmlns:p="http://schemas.openxmlformats.org/presentationml/2006/main">
  <p:tag name="TIMING" val="|2.5"/>
</p:tagLst>
</file>

<file path=ppt/tags/tag16.xml><?xml version="1.0" encoding="utf-8"?>
<p:tagLst xmlns:a="http://schemas.openxmlformats.org/drawingml/2006/main" xmlns:r="http://schemas.openxmlformats.org/officeDocument/2006/relationships" xmlns:p="http://schemas.openxmlformats.org/presentationml/2006/main">
  <p:tag name="TIMING" val="|2.5"/>
</p:tagLst>
</file>

<file path=ppt/tags/tag17.xml><?xml version="1.0" encoding="utf-8"?>
<p:tagLst xmlns:a="http://schemas.openxmlformats.org/drawingml/2006/main" xmlns:r="http://schemas.openxmlformats.org/officeDocument/2006/relationships" xmlns:p="http://schemas.openxmlformats.org/presentationml/2006/main">
  <p:tag name="TIMING" val="|2.5"/>
</p:tagLst>
</file>

<file path=ppt/tags/tag18.xml><?xml version="1.0" encoding="utf-8"?>
<p:tagLst xmlns:a="http://schemas.openxmlformats.org/drawingml/2006/main" xmlns:r="http://schemas.openxmlformats.org/officeDocument/2006/relationships" xmlns:p="http://schemas.openxmlformats.org/presentationml/2006/main">
  <p:tag name="TIMING" val="|2.5"/>
</p:tagLst>
</file>

<file path=ppt/tags/tag19.xml><?xml version="1.0" encoding="utf-8"?>
<p:tagLst xmlns:a="http://schemas.openxmlformats.org/drawingml/2006/main" xmlns:r="http://schemas.openxmlformats.org/officeDocument/2006/relationships" xmlns:p="http://schemas.openxmlformats.org/presentationml/2006/main">
  <p:tag name="TIMING" val="|2.5"/>
</p:tagLst>
</file>

<file path=ppt/tags/tag2.xml><?xml version="1.0" encoding="utf-8"?>
<p:tagLst xmlns:a="http://schemas.openxmlformats.org/drawingml/2006/main" xmlns:r="http://schemas.openxmlformats.org/officeDocument/2006/relationships" xmlns:p="http://schemas.openxmlformats.org/presentationml/2006/main">
  <p:tag name="TIMING" val="|2.5"/>
</p:tagLst>
</file>

<file path=ppt/tags/tag20.xml><?xml version="1.0" encoding="utf-8"?>
<p:tagLst xmlns:a="http://schemas.openxmlformats.org/drawingml/2006/main" xmlns:r="http://schemas.openxmlformats.org/officeDocument/2006/relationships" xmlns:p="http://schemas.openxmlformats.org/presentationml/2006/main">
  <p:tag name="TIMING" val="|2.5"/>
</p:tagLst>
</file>

<file path=ppt/tags/tag21.xml><?xml version="1.0" encoding="utf-8"?>
<p:tagLst xmlns:a="http://schemas.openxmlformats.org/drawingml/2006/main" xmlns:r="http://schemas.openxmlformats.org/officeDocument/2006/relationships" xmlns:p="http://schemas.openxmlformats.org/presentationml/2006/main">
  <p:tag name="TIMING" val="|2.5"/>
</p:tagLst>
</file>

<file path=ppt/tags/tag22.xml><?xml version="1.0" encoding="utf-8"?>
<p:tagLst xmlns:a="http://schemas.openxmlformats.org/drawingml/2006/main" xmlns:r="http://schemas.openxmlformats.org/officeDocument/2006/relationships" xmlns:p="http://schemas.openxmlformats.org/presentationml/2006/main">
  <p:tag name="TIMING" val="|2.5"/>
</p:tagLst>
</file>

<file path=ppt/tags/tag23.xml><?xml version="1.0" encoding="utf-8"?>
<p:tagLst xmlns:a="http://schemas.openxmlformats.org/drawingml/2006/main" xmlns:r="http://schemas.openxmlformats.org/officeDocument/2006/relationships" xmlns:p="http://schemas.openxmlformats.org/presentationml/2006/main">
  <p:tag name="TIMING" val="|2.5"/>
</p:tagLst>
</file>

<file path=ppt/tags/tag24.xml><?xml version="1.0" encoding="utf-8"?>
<p:tagLst xmlns:a="http://schemas.openxmlformats.org/drawingml/2006/main" xmlns:r="http://schemas.openxmlformats.org/officeDocument/2006/relationships" xmlns:p="http://schemas.openxmlformats.org/presentationml/2006/main">
  <p:tag name="TIMING" val="|2.5"/>
</p:tagLst>
</file>

<file path=ppt/tags/tag25.xml><?xml version="1.0" encoding="utf-8"?>
<p:tagLst xmlns:a="http://schemas.openxmlformats.org/drawingml/2006/main" xmlns:r="http://schemas.openxmlformats.org/officeDocument/2006/relationships" xmlns:p="http://schemas.openxmlformats.org/presentationml/2006/main">
  <p:tag name="TIMING" val="|2.5"/>
</p:tagLst>
</file>

<file path=ppt/tags/tag26.xml><?xml version="1.0" encoding="utf-8"?>
<p:tagLst xmlns:a="http://schemas.openxmlformats.org/drawingml/2006/main" xmlns:r="http://schemas.openxmlformats.org/officeDocument/2006/relationships" xmlns:p="http://schemas.openxmlformats.org/presentationml/2006/main">
  <p:tag name="TIMING" val="|2.5"/>
</p:tagLst>
</file>

<file path=ppt/tags/tag27.xml><?xml version="1.0" encoding="utf-8"?>
<p:tagLst xmlns:a="http://schemas.openxmlformats.org/drawingml/2006/main" xmlns:r="http://schemas.openxmlformats.org/officeDocument/2006/relationships" xmlns:p="http://schemas.openxmlformats.org/presentationml/2006/main">
  <p:tag name="TIMING" val="|2.5"/>
</p:tagLst>
</file>

<file path=ppt/tags/tag28.xml><?xml version="1.0" encoding="utf-8"?>
<p:tagLst xmlns:a="http://schemas.openxmlformats.org/drawingml/2006/main" xmlns:r="http://schemas.openxmlformats.org/officeDocument/2006/relationships" xmlns:p="http://schemas.openxmlformats.org/presentationml/2006/main">
  <p:tag name="TIMING" val="|2.5"/>
</p:tagLst>
</file>

<file path=ppt/tags/tag29.xml><?xml version="1.0" encoding="utf-8"?>
<p:tagLst xmlns:a="http://schemas.openxmlformats.org/drawingml/2006/main" xmlns:r="http://schemas.openxmlformats.org/officeDocument/2006/relationships" xmlns:p="http://schemas.openxmlformats.org/presentationml/2006/main">
  <p:tag name="TIMING" val="|2.5"/>
</p:tagLst>
</file>

<file path=ppt/tags/tag3.xml><?xml version="1.0" encoding="utf-8"?>
<p:tagLst xmlns:a="http://schemas.openxmlformats.org/drawingml/2006/main" xmlns:r="http://schemas.openxmlformats.org/officeDocument/2006/relationships" xmlns:p="http://schemas.openxmlformats.org/presentationml/2006/main">
  <p:tag name="TIMING" val="|2.5"/>
</p:tagLst>
</file>

<file path=ppt/tags/tag30.xml><?xml version="1.0" encoding="utf-8"?>
<p:tagLst xmlns:a="http://schemas.openxmlformats.org/drawingml/2006/main" xmlns:r="http://schemas.openxmlformats.org/officeDocument/2006/relationships" xmlns:p="http://schemas.openxmlformats.org/presentationml/2006/main">
  <p:tag name="TIMING" val="|2.5"/>
</p:tagLst>
</file>

<file path=ppt/tags/tag31.xml><?xml version="1.0" encoding="utf-8"?>
<p:tagLst xmlns:a="http://schemas.openxmlformats.org/drawingml/2006/main" xmlns:r="http://schemas.openxmlformats.org/officeDocument/2006/relationships" xmlns:p="http://schemas.openxmlformats.org/presentationml/2006/main">
  <p:tag name="TIMING" val="|4.8|3.9"/>
</p:tagLst>
</file>

<file path=ppt/tags/tag4.xml><?xml version="1.0" encoding="utf-8"?>
<p:tagLst xmlns:a="http://schemas.openxmlformats.org/drawingml/2006/main" xmlns:r="http://schemas.openxmlformats.org/officeDocument/2006/relationships" xmlns:p="http://schemas.openxmlformats.org/presentationml/2006/main">
  <p:tag name="TIMING" val="|2.5"/>
</p:tagLst>
</file>

<file path=ppt/tags/tag5.xml><?xml version="1.0" encoding="utf-8"?>
<p:tagLst xmlns:a="http://schemas.openxmlformats.org/drawingml/2006/main" xmlns:r="http://schemas.openxmlformats.org/officeDocument/2006/relationships" xmlns:p="http://schemas.openxmlformats.org/presentationml/2006/main">
  <p:tag name="TIMING" val="|2.5"/>
</p:tagLst>
</file>

<file path=ppt/tags/tag6.xml><?xml version="1.0" encoding="utf-8"?>
<p:tagLst xmlns:a="http://schemas.openxmlformats.org/drawingml/2006/main" xmlns:r="http://schemas.openxmlformats.org/officeDocument/2006/relationships" xmlns:p="http://schemas.openxmlformats.org/presentationml/2006/main">
  <p:tag name="TIMING" val="|2.5"/>
</p:tagLst>
</file>

<file path=ppt/tags/tag7.xml><?xml version="1.0" encoding="utf-8"?>
<p:tagLst xmlns:a="http://schemas.openxmlformats.org/drawingml/2006/main" xmlns:r="http://schemas.openxmlformats.org/officeDocument/2006/relationships" xmlns:p="http://schemas.openxmlformats.org/presentationml/2006/main">
  <p:tag name="TIMING" val="|2.5"/>
</p:tagLst>
</file>

<file path=ppt/tags/tag8.xml><?xml version="1.0" encoding="utf-8"?>
<p:tagLst xmlns:a="http://schemas.openxmlformats.org/drawingml/2006/main" xmlns:r="http://schemas.openxmlformats.org/officeDocument/2006/relationships" xmlns:p="http://schemas.openxmlformats.org/presentationml/2006/main">
  <p:tag name="TIMING" val="|2.5"/>
</p:tagLst>
</file>

<file path=ppt/tags/tag9.xml><?xml version="1.0" encoding="utf-8"?>
<p:tagLst xmlns:a="http://schemas.openxmlformats.org/drawingml/2006/main" xmlns:r="http://schemas.openxmlformats.org/officeDocument/2006/relationships" xmlns:p="http://schemas.openxmlformats.org/presentationml/2006/main">
  <p:tag name="TIMING" val="|2.5"/>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6603</TotalTime>
  <Words>4710</Words>
  <Application>Microsoft Office PowerPoint</Application>
  <PresentationFormat>On-screen Show (4:3)</PresentationFormat>
  <Paragraphs>589</Paragraphs>
  <Slides>115</Slides>
  <Notes>0</Notes>
  <HiddenSlides>0</HiddenSlides>
  <MMClips>0</MMClips>
  <ScaleCrop>false</ScaleCrop>
  <HeadingPairs>
    <vt:vector size="4" baseType="variant">
      <vt:variant>
        <vt:lpstr>Theme</vt:lpstr>
      </vt:variant>
      <vt:variant>
        <vt:i4>1</vt:i4>
      </vt:variant>
      <vt:variant>
        <vt:lpstr>Slide Titles</vt:lpstr>
      </vt:variant>
      <vt:variant>
        <vt:i4>115</vt:i4>
      </vt:variant>
    </vt:vector>
  </HeadingPairs>
  <TitlesOfParts>
    <vt:vector size="116" baseType="lpstr">
      <vt:lpstr>Office Theme</vt:lpstr>
      <vt:lpstr>PowerPoint Presentation</vt:lpstr>
      <vt:lpstr>Module 2</vt:lpstr>
      <vt:lpstr>Module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Strong entity  </vt:lpstr>
      <vt:lpstr>PowerPoint Presentation</vt:lpstr>
      <vt:lpstr>PowerPoint Presentation</vt:lpstr>
      <vt:lpstr>PowerPoint Presentation</vt:lpstr>
      <vt:lpstr>Weak entity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Degree of Relationship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Subclasses and Super class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 means "disjoint"- what it tells is the subclasses must have disjoint sets of entities.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 FRANCIS INSTITUTE OF TECHNOLOGY</dc:title>
  <dc:creator>ADMIN</dc:creator>
  <cp:lastModifiedBy>HOD-CMPN</cp:lastModifiedBy>
  <cp:revision>469</cp:revision>
  <dcterms:created xsi:type="dcterms:W3CDTF">2011-06-21T11:01:55Z</dcterms:created>
  <dcterms:modified xsi:type="dcterms:W3CDTF">2024-01-30T05:02:59Z</dcterms:modified>
</cp:coreProperties>
</file>